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105" r:id="rId5"/>
  </p:sldMasterIdLst>
  <p:notesMasterIdLst>
    <p:notesMasterId r:id="rId88"/>
  </p:notesMasterIdLst>
  <p:handoutMasterIdLst>
    <p:handoutMasterId r:id="rId89"/>
  </p:handoutMasterIdLst>
  <p:sldIdLst>
    <p:sldId id="2076136272" r:id="rId6"/>
    <p:sldId id="2076136306" r:id="rId7"/>
    <p:sldId id="2076136293" r:id="rId8"/>
    <p:sldId id="2076136394" r:id="rId9"/>
    <p:sldId id="2076136327" r:id="rId10"/>
    <p:sldId id="2076136328" r:id="rId11"/>
    <p:sldId id="2076136319" r:id="rId12"/>
    <p:sldId id="2076136320" r:id="rId13"/>
    <p:sldId id="2076136321" r:id="rId14"/>
    <p:sldId id="2076136324" r:id="rId15"/>
    <p:sldId id="2076136322" r:id="rId16"/>
    <p:sldId id="2076136325" r:id="rId17"/>
    <p:sldId id="2076136323" r:id="rId18"/>
    <p:sldId id="2076136317" r:id="rId19"/>
    <p:sldId id="2076136331" r:id="rId20"/>
    <p:sldId id="2076136330" r:id="rId21"/>
    <p:sldId id="2076136333" r:id="rId22"/>
    <p:sldId id="2076136334" r:id="rId23"/>
    <p:sldId id="2076136329" r:id="rId24"/>
    <p:sldId id="2076136336" r:id="rId25"/>
    <p:sldId id="2076136338" r:id="rId26"/>
    <p:sldId id="2076136340" r:id="rId27"/>
    <p:sldId id="2076136341" r:id="rId28"/>
    <p:sldId id="2076136400" r:id="rId29"/>
    <p:sldId id="2076136342" r:id="rId30"/>
    <p:sldId id="2076136344" r:id="rId31"/>
    <p:sldId id="2076136347" r:id="rId32"/>
    <p:sldId id="2076136345" r:id="rId33"/>
    <p:sldId id="2076136346" r:id="rId34"/>
    <p:sldId id="2076136348" r:id="rId35"/>
    <p:sldId id="2076136349" r:id="rId36"/>
    <p:sldId id="2076136350" r:id="rId37"/>
    <p:sldId id="2076136351" r:id="rId38"/>
    <p:sldId id="2076136352" r:id="rId39"/>
    <p:sldId id="2076136353" r:id="rId40"/>
    <p:sldId id="2076136354" r:id="rId41"/>
    <p:sldId id="2076136356" r:id="rId42"/>
    <p:sldId id="2076136355" r:id="rId43"/>
    <p:sldId id="2076136358" r:id="rId44"/>
    <p:sldId id="2076136360" r:id="rId45"/>
    <p:sldId id="2076136359" r:id="rId46"/>
    <p:sldId id="2076136361" r:id="rId47"/>
    <p:sldId id="2076136363" r:id="rId48"/>
    <p:sldId id="2076136357" r:id="rId49"/>
    <p:sldId id="2076136362" r:id="rId50"/>
    <p:sldId id="2076136401" r:id="rId51"/>
    <p:sldId id="2076136365" r:id="rId52"/>
    <p:sldId id="2076136364" r:id="rId53"/>
    <p:sldId id="2076136368" r:id="rId54"/>
    <p:sldId id="2076136370" r:id="rId55"/>
    <p:sldId id="2076136366" r:id="rId56"/>
    <p:sldId id="2076136367" r:id="rId57"/>
    <p:sldId id="2076136371" r:id="rId58"/>
    <p:sldId id="2076136373" r:id="rId59"/>
    <p:sldId id="2076136369" r:id="rId60"/>
    <p:sldId id="2076136374" r:id="rId61"/>
    <p:sldId id="2076136375" r:id="rId62"/>
    <p:sldId id="2076136372" r:id="rId63"/>
    <p:sldId id="2076136376" r:id="rId64"/>
    <p:sldId id="2076136386" r:id="rId65"/>
    <p:sldId id="2076136378" r:id="rId66"/>
    <p:sldId id="2076136377" r:id="rId67"/>
    <p:sldId id="2076136379" r:id="rId68"/>
    <p:sldId id="2076136380" r:id="rId69"/>
    <p:sldId id="2076136382" r:id="rId70"/>
    <p:sldId id="2076136381" r:id="rId71"/>
    <p:sldId id="2076136383" r:id="rId72"/>
    <p:sldId id="2076136384" r:id="rId73"/>
    <p:sldId id="2076136387" r:id="rId74"/>
    <p:sldId id="2076136388" r:id="rId75"/>
    <p:sldId id="2076136389" r:id="rId76"/>
    <p:sldId id="2076136391" r:id="rId77"/>
    <p:sldId id="2076136392" r:id="rId78"/>
    <p:sldId id="2076136393" r:id="rId79"/>
    <p:sldId id="2076136390" r:id="rId80"/>
    <p:sldId id="2076136398" r:id="rId81"/>
    <p:sldId id="2076136396" r:id="rId82"/>
    <p:sldId id="2076136397" r:id="rId83"/>
    <p:sldId id="2076136290" r:id="rId84"/>
    <p:sldId id="2076136399" r:id="rId85"/>
    <p:sldId id="2076136395" r:id="rId86"/>
    <p:sldId id="2076136292" r:id="rId87"/>
  </p:sldIdLst>
  <p:sldSz cx="14630400" cy="8229600"/>
  <p:notesSz cx="6858000" cy="9144000"/>
  <p:embeddedFontLst>
    <p:embeddedFont>
      <p:font typeface="Asap Condensed" panose="020F0506030202060203" pitchFamily="34" charset="77"/>
      <p:regular r:id="rId90"/>
      <p:bold r:id="rId91"/>
      <p:italic r:id="rId92"/>
      <p:boldItalic r:id="rId93"/>
    </p:embeddedFont>
    <p:embeddedFont>
      <p:font typeface="Asap Condensed Bold" panose="020F0502020204030204" pitchFamily="34" charset="0"/>
      <p:regular r:id="rId94"/>
      <p:bold r:id="rId95"/>
      <p:italic r:id="rId96"/>
      <p:boldItalic r:id="rId97"/>
    </p:embeddedFont>
    <p:embeddedFont>
      <p:font typeface="Segoe UI" panose="020B0502040204020203" pitchFamily="34" charset="0"/>
      <p:regular r:id="rId98"/>
      <p:bold r:id="rId99"/>
      <p:italic r:id="rId100"/>
      <p:boldItalic r:id="rId101"/>
    </p:embeddedFont>
    <p:embeddedFont>
      <p:font typeface="Segoe UI Semibold" panose="020B0502040204020203" pitchFamily="34" charset="0"/>
      <p:regular r:id="rId102"/>
      <p:bold r:id="rId103"/>
      <p:italic r:id="rId104"/>
      <p:boldItalic r:id="rId105"/>
    </p:embeddedFont>
    <p:embeddedFont>
      <p:font typeface="Source Sans Pro" panose="020B0503030403020204" pitchFamily="34" charset="0"/>
      <p:regular r:id="rId106"/>
      <p:bold r:id="rId107"/>
      <p:italic r:id="rId108"/>
      <p:boldItalic r:id="rId109"/>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BG" id="{4B2DE8E9-9E55-4C3F-8350-4C1FC5FEEBDE}">
          <p14:sldIdLst>
            <p14:sldId id="2076136272"/>
            <p14:sldId id="2076136306"/>
            <p14:sldId id="2076136293"/>
            <p14:sldId id="2076136394"/>
            <p14:sldId id="2076136327"/>
            <p14:sldId id="2076136328"/>
            <p14:sldId id="2076136319"/>
            <p14:sldId id="2076136320"/>
            <p14:sldId id="2076136321"/>
            <p14:sldId id="2076136324"/>
            <p14:sldId id="2076136322"/>
            <p14:sldId id="2076136325"/>
            <p14:sldId id="2076136323"/>
            <p14:sldId id="2076136317"/>
            <p14:sldId id="2076136331"/>
            <p14:sldId id="2076136330"/>
            <p14:sldId id="2076136333"/>
            <p14:sldId id="2076136334"/>
            <p14:sldId id="2076136329"/>
            <p14:sldId id="2076136336"/>
            <p14:sldId id="2076136338"/>
            <p14:sldId id="2076136340"/>
            <p14:sldId id="2076136341"/>
            <p14:sldId id="2076136400"/>
            <p14:sldId id="2076136342"/>
            <p14:sldId id="2076136344"/>
            <p14:sldId id="2076136347"/>
            <p14:sldId id="2076136345"/>
            <p14:sldId id="2076136346"/>
            <p14:sldId id="2076136348"/>
            <p14:sldId id="2076136349"/>
            <p14:sldId id="2076136350"/>
            <p14:sldId id="2076136351"/>
            <p14:sldId id="2076136352"/>
            <p14:sldId id="2076136353"/>
            <p14:sldId id="2076136354"/>
            <p14:sldId id="2076136356"/>
            <p14:sldId id="2076136355"/>
            <p14:sldId id="2076136358"/>
            <p14:sldId id="2076136360"/>
            <p14:sldId id="2076136359"/>
            <p14:sldId id="2076136361"/>
            <p14:sldId id="2076136363"/>
            <p14:sldId id="2076136357"/>
            <p14:sldId id="2076136362"/>
            <p14:sldId id="2076136401"/>
            <p14:sldId id="2076136365"/>
            <p14:sldId id="2076136364"/>
            <p14:sldId id="2076136368"/>
            <p14:sldId id="2076136370"/>
            <p14:sldId id="2076136366"/>
            <p14:sldId id="2076136367"/>
            <p14:sldId id="2076136371"/>
            <p14:sldId id="2076136373"/>
            <p14:sldId id="2076136369"/>
            <p14:sldId id="2076136374"/>
            <p14:sldId id="2076136375"/>
            <p14:sldId id="2076136372"/>
            <p14:sldId id="2076136376"/>
            <p14:sldId id="2076136386"/>
            <p14:sldId id="2076136378"/>
            <p14:sldId id="2076136377"/>
            <p14:sldId id="2076136379"/>
            <p14:sldId id="2076136380"/>
            <p14:sldId id="2076136382"/>
            <p14:sldId id="2076136381"/>
            <p14:sldId id="2076136383"/>
            <p14:sldId id="2076136384"/>
            <p14:sldId id="2076136387"/>
            <p14:sldId id="2076136388"/>
            <p14:sldId id="2076136389"/>
            <p14:sldId id="2076136391"/>
            <p14:sldId id="2076136392"/>
            <p14:sldId id="2076136393"/>
            <p14:sldId id="2076136390"/>
            <p14:sldId id="2076136398"/>
            <p14:sldId id="2076136396"/>
            <p14:sldId id="2076136397"/>
            <p14:sldId id="2076136290"/>
            <p14:sldId id="2076136399"/>
            <p14:sldId id="2076136395"/>
            <p14:sldId id="2076136292"/>
          </p14:sldIdLst>
        </p14:section>
        <p14:section name="White" id="{C59360EB-2B9B-440B-870D-97EACCA6FCDC}">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FFFFF"/>
    <a:srgbClr val="08023F"/>
    <a:srgbClr val="53EDFF"/>
    <a:srgbClr val="9BF00B"/>
    <a:srgbClr val="0078D4"/>
    <a:srgbClr val="53EFFF"/>
    <a:srgbClr val="054B16"/>
    <a:srgbClr val="0C59A4"/>
    <a:srgbClr val="007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945DD-E5A5-4C40-B757-251C054E08CB}" v="14" dt="2021-10-28T04:23:18.457"/>
    <p1510:client id="{46B1FF29-5FCA-45BB-B2D0-F75668F6DCA5}" v="3" dt="2021-10-29T08:16:04.548"/>
    <p1510:client id="{4C88F491-1F20-88D7-A2BE-FD937446C0E7}" v="2" dt="2021-10-05T12:08:17.735"/>
    <p1510:client id="{79735BC6-F45E-0199-0662-D295A21151E0}" v="8" dt="2021-10-25T16:40:24.193"/>
    <p1510:client id="{8140ADAF-D89F-285B-1794-630CBD86CB51}" v="7" dt="2021-10-28T05:34:02.151"/>
    <p1510:client id="{85FB5770-B138-93EB-3B8B-C3E7B565ABD4}" v="31" dt="2021-10-30T09:11:48.017"/>
    <p1510:client id="{C4627F29-7415-F05A-B354-414E6F844DEB}" v="1" dt="2021-10-27T16:11:46.580"/>
    <p1510:client id="{D4659B08-4F49-0FED-A670-F92E745686B0}" v="3" dt="2021-10-29T18:29:27.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06" autoAdjust="0"/>
    <p:restoredTop sz="76073" autoAdjust="0"/>
  </p:normalViewPr>
  <p:slideViewPr>
    <p:cSldViewPr snapToGrid="0" snapToObjects="1">
      <p:cViewPr varScale="1">
        <p:scale>
          <a:sx n="100" d="100"/>
          <a:sy n="100" d="100"/>
        </p:scale>
        <p:origin x="1680" y="168"/>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8" d="100"/>
          <a:sy n="88" d="100"/>
        </p:scale>
        <p:origin x="296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handoutMaster" Target="handoutMasters/handoutMaster1.xml"/><Relationship Id="rId112"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font" Target="fonts/font18.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3.fntdata"/><Relationship Id="rId5" Type="http://schemas.openxmlformats.org/officeDocument/2006/relationships/slideMaster" Target="slideMasters/slideMaster2.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4.fntdata"/><Relationship Id="rId108" Type="http://schemas.openxmlformats.org/officeDocument/2006/relationships/font" Target="fonts/font19.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7.fntdata"/><Relationship Id="rId114"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0.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notesMaster" Target="notesMasters/notesMaster1.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4/26/24</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4/26/24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1</a:t>
            </a:fld>
            <a:endParaRPr lang="en-US"/>
          </a:p>
        </p:txBody>
      </p:sp>
    </p:spTree>
    <p:extLst>
      <p:ext uri="{BB962C8B-B14F-4D97-AF65-F5344CB8AC3E}">
        <p14:creationId xmlns:p14="http://schemas.microsoft.com/office/powerpoint/2010/main" val="2262898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44</a:t>
            </a:fld>
            <a:endParaRPr lang="en-US"/>
          </a:p>
        </p:txBody>
      </p:sp>
    </p:spTree>
    <p:extLst>
      <p:ext uri="{BB962C8B-B14F-4D97-AF65-F5344CB8AC3E}">
        <p14:creationId xmlns:p14="http://schemas.microsoft.com/office/powerpoint/2010/main" val="1648350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45</a:t>
            </a:fld>
            <a:endParaRPr lang="en-US"/>
          </a:p>
        </p:txBody>
      </p:sp>
    </p:spTree>
    <p:extLst>
      <p:ext uri="{BB962C8B-B14F-4D97-AF65-F5344CB8AC3E}">
        <p14:creationId xmlns:p14="http://schemas.microsoft.com/office/powerpoint/2010/main" val="1350761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46</a:t>
            </a:fld>
            <a:endParaRPr lang="en-US"/>
          </a:p>
        </p:txBody>
      </p:sp>
    </p:spTree>
    <p:extLst>
      <p:ext uri="{BB962C8B-B14F-4D97-AF65-F5344CB8AC3E}">
        <p14:creationId xmlns:p14="http://schemas.microsoft.com/office/powerpoint/2010/main" val="3453469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48</a:t>
            </a:fld>
            <a:endParaRPr lang="en-US"/>
          </a:p>
        </p:txBody>
      </p:sp>
    </p:spTree>
    <p:extLst>
      <p:ext uri="{BB962C8B-B14F-4D97-AF65-F5344CB8AC3E}">
        <p14:creationId xmlns:p14="http://schemas.microsoft.com/office/powerpoint/2010/main" val="341572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51</a:t>
            </a:fld>
            <a:endParaRPr lang="en-US"/>
          </a:p>
        </p:txBody>
      </p:sp>
    </p:spTree>
    <p:extLst>
      <p:ext uri="{BB962C8B-B14F-4D97-AF65-F5344CB8AC3E}">
        <p14:creationId xmlns:p14="http://schemas.microsoft.com/office/powerpoint/2010/main" val="4149901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52</a:t>
            </a:fld>
            <a:endParaRPr lang="en-US"/>
          </a:p>
        </p:txBody>
      </p:sp>
    </p:spTree>
    <p:extLst>
      <p:ext uri="{BB962C8B-B14F-4D97-AF65-F5344CB8AC3E}">
        <p14:creationId xmlns:p14="http://schemas.microsoft.com/office/powerpoint/2010/main" val="927145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 vectors</a:t>
            </a:r>
          </a:p>
        </p:txBody>
      </p:sp>
      <p:sp>
        <p:nvSpPr>
          <p:cNvPr id="4" name="Slide Number Placeholder 3"/>
          <p:cNvSpPr>
            <a:spLocks noGrp="1"/>
          </p:cNvSpPr>
          <p:nvPr>
            <p:ph type="sldNum" sz="quarter" idx="5"/>
          </p:nvPr>
        </p:nvSpPr>
        <p:spPr/>
        <p:txBody>
          <a:bodyPr/>
          <a:lstStyle/>
          <a:p>
            <a:fld id="{FC68CCEB-9B74-4B06-A035-26CD3C1A745F}" type="slidenum">
              <a:rPr lang="en-US" smtClean="0"/>
              <a:t>53</a:t>
            </a:fld>
            <a:endParaRPr lang="en-US"/>
          </a:p>
        </p:txBody>
      </p:sp>
    </p:spTree>
    <p:extLst>
      <p:ext uri="{BB962C8B-B14F-4D97-AF65-F5344CB8AC3E}">
        <p14:creationId xmlns:p14="http://schemas.microsoft.com/office/powerpoint/2010/main" val="1984913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54</a:t>
            </a:fld>
            <a:endParaRPr lang="en-US"/>
          </a:p>
        </p:txBody>
      </p:sp>
    </p:spTree>
    <p:extLst>
      <p:ext uri="{BB962C8B-B14F-4D97-AF65-F5344CB8AC3E}">
        <p14:creationId xmlns:p14="http://schemas.microsoft.com/office/powerpoint/2010/main" val="3247825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55</a:t>
            </a:fld>
            <a:endParaRPr lang="en-US"/>
          </a:p>
        </p:txBody>
      </p:sp>
    </p:spTree>
    <p:extLst>
      <p:ext uri="{BB962C8B-B14F-4D97-AF65-F5344CB8AC3E}">
        <p14:creationId xmlns:p14="http://schemas.microsoft.com/office/powerpoint/2010/main" val="1518703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56</a:t>
            </a:fld>
            <a:endParaRPr lang="en-US"/>
          </a:p>
        </p:txBody>
      </p:sp>
    </p:spTree>
    <p:extLst>
      <p:ext uri="{BB962C8B-B14F-4D97-AF65-F5344CB8AC3E}">
        <p14:creationId xmlns:p14="http://schemas.microsoft.com/office/powerpoint/2010/main" val="58957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a:t>
            </a:fld>
            <a:endParaRPr lang="en-US"/>
          </a:p>
        </p:txBody>
      </p:sp>
    </p:spTree>
    <p:extLst>
      <p:ext uri="{BB962C8B-B14F-4D97-AF65-F5344CB8AC3E}">
        <p14:creationId xmlns:p14="http://schemas.microsoft.com/office/powerpoint/2010/main" val="2684244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57</a:t>
            </a:fld>
            <a:endParaRPr lang="en-US"/>
          </a:p>
        </p:txBody>
      </p:sp>
    </p:spTree>
    <p:extLst>
      <p:ext uri="{BB962C8B-B14F-4D97-AF65-F5344CB8AC3E}">
        <p14:creationId xmlns:p14="http://schemas.microsoft.com/office/powerpoint/2010/main" val="114202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58</a:t>
            </a:fld>
            <a:endParaRPr lang="en-US"/>
          </a:p>
        </p:txBody>
      </p:sp>
    </p:spTree>
    <p:extLst>
      <p:ext uri="{BB962C8B-B14F-4D97-AF65-F5344CB8AC3E}">
        <p14:creationId xmlns:p14="http://schemas.microsoft.com/office/powerpoint/2010/main" val="3295971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59</a:t>
            </a:fld>
            <a:endParaRPr lang="en-US"/>
          </a:p>
        </p:txBody>
      </p:sp>
    </p:spTree>
    <p:extLst>
      <p:ext uri="{BB962C8B-B14F-4D97-AF65-F5344CB8AC3E}">
        <p14:creationId xmlns:p14="http://schemas.microsoft.com/office/powerpoint/2010/main" val="807354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60</a:t>
            </a:fld>
            <a:endParaRPr lang="en-US"/>
          </a:p>
        </p:txBody>
      </p:sp>
    </p:spTree>
    <p:extLst>
      <p:ext uri="{BB962C8B-B14F-4D97-AF65-F5344CB8AC3E}">
        <p14:creationId xmlns:p14="http://schemas.microsoft.com/office/powerpoint/2010/main" val="3508468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61</a:t>
            </a:fld>
            <a:endParaRPr lang="en-US"/>
          </a:p>
        </p:txBody>
      </p:sp>
    </p:spTree>
    <p:extLst>
      <p:ext uri="{BB962C8B-B14F-4D97-AF65-F5344CB8AC3E}">
        <p14:creationId xmlns:p14="http://schemas.microsoft.com/office/powerpoint/2010/main" val="1417466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62</a:t>
            </a:fld>
            <a:endParaRPr lang="en-US"/>
          </a:p>
        </p:txBody>
      </p:sp>
    </p:spTree>
    <p:extLst>
      <p:ext uri="{BB962C8B-B14F-4D97-AF65-F5344CB8AC3E}">
        <p14:creationId xmlns:p14="http://schemas.microsoft.com/office/powerpoint/2010/main" val="2150759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63</a:t>
            </a:fld>
            <a:endParaRPr lang="en-US"/>
          </a:p>
        </p:txBody>
      </p:sp>
    </p:spTree>
    <p:extLst>
      <p:ext uri="{BB962C8B-B14F-4D97-AF65-F5344CB8AC3E}">
        <p14:creationId xmlns:p14="http://schemas.microsoft.com/office/powerpoint/2010/main" val="3618137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64</a:t>
            </a:fld>
            <a:endParaRPr lang="en-US"/>
          </a:p>
        </p:txBody>
      </p:sp>
    </p:spTree>
    <p:extLst>
      <p:ext uri="{BB962C8B-B14F-4D97-AF65-F5344CB8AC3E}">
        <p14:creationId xmlns:p14="http://schemas.microsoft.com/office/powerpoint/2010/main" val="392433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65</a:t>
            </a:fld>
            <a:endParaRPr lang="en-US"/>
          </a:p>
        </p:txBody>
      </p:sp>
    </p:spTree>
    <p:extLst>
      <p:ext uri="{BB962C8B-B14F-4D97-AF65-F5344CB8AC3E}">
        <p14:creationId xmlns:p14="http://schemas.microsoft.com/office/powerpoint/2010/main" val="3720936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66</a:t>
            </a:fld>
            <a:endParaRPr lang="en-US"/>
          </a:p>
        </p:txBody>
      </p:sp>
    </p:spTree>
    <p:extLst>
      <p:ext uri="{BB962C8B-B14F-4D97-AF65-F5344CB8AC3E}">
        <p14:creationId xmlns:p14="http://schemas.microsoft.com/office/powerpoint/2010/main" val="404981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dirty="0">
                <a:solidFill>
                  <a:srgbClr val="202122"/>
                </a:solidFill>
                <a:effectLst/>
                <a:highlight>
                  <a:srgbClr val="FFFFFF"/>
                </a:highlight>
                <a:latin typeface="Arial" panose="020B0604020202020204" pitchFamily="34" charset="0"/>
              </a:rPr>
              <a:t>MAD</a:t>
            </a:r>
            <a:r>
              <a:rPr lang="en-IN" b="0" i="0" dirty="0">
                <a:solidFill>
                  <a:srgbClr val="202122"/>
                </a:solidFill>
                <a:effectLst/>
                <a:highlight>
                  <a:srgbClr val="FFFFFF"/>
                </a:highlight>
                <a:latin typeface="Arial" panose="020B0604020202020204" pitchFamily="34" charset="0"/>
              </a:rPr>
              <a:t> (</a:t>
            </a:r>
            <a:r>
              <a:rPr lang="en-IN" b="1" i="0" dirty="0">
                <a:solidFill>
                  <a:srgbClr val="202122"/>
                </a:solidFill>
                <a:effectLst/>
                <a:highlight>
                  <a:srgbClr val="FFFFFF"/>
                </a:highlight>
                <a:latin typeface="Arial" panose="020B0604020202020204" pitchFamily="34" charset="0"/>
              </a:rPr>
              <a:t>Michigan Algorithm Decoder</a:t>
            </a:r>
            <a:r>
              <a:rPr lang="en-IN" b="0" i="0" dirty="0">
                <a:solidFill>
                  <a:srgbClr val="202122"/>
                </a:solidFill>
                <a:effectLst/>
                <a:highlight>
                  <a:srgbClr val="FFFFFF"/>
                </a:highligh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16</a:t>
            </a:fld>
            <a:endParaRPr lang="en-US"/>
          </a:p>
        </p:txBody>
      </p:sp>
    </p:spTree>
    <p:extLst>
      <p:ext uri="{BB962C8B-B14F-4D97-AF65-F5344CB8AC3E}">
        <p14:creationId xmlns:p14="http://schemas.microsoft.com/office/powerpoint/2010/main" val="1648825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67</a:t>
            </a:fld>
            <a:endParaRPr lang="en-US"/>
          </a:p>
        </p:txBody>
      </p:sp>
    </p:spTree>
    <p:extLst>
      <p:ext uri="{BB962C8B-B14F-4D97-AF65-F5344CB8AC3E}">
        <p14:creationId xmlns:p14="http://schemas.microsoft.com/office/powerpoint/2010/main" val="2938555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68</a:t>
            </a:fld>
            <a:endParaRPr lang="en-US"/>
          </a:p>
        </p:txBody>
      </p:sp>
    </p:spTree>
    <p:extLst>
      <p:ext uri="{BB962C8B-B14F-4D97-AF65-F5344CB8AC3E}">
        <p14:creationId xmlns:p14="http://schemas.microsoft.com/office/powerpoint/2010/main" val="4260165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69</a:t>
            </a:fld>
            <a:endParaRPr lang="en-US"/>
          </a:p>
        </p:txBody>
      </p:sp>
    </p:spTree>
    <p:extLst>
      <p:ext uri="{BB962C8B-B14F-4D97-AF65-F5344CB8AC3E}">
        <p14:creationId xmlns:p14="http://schemas.microsoft.com/office/powerpoint/2010/main" val="3747139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70</a:t>
            </a:fld>
            <a:endParaRPr lang="en-US"/>
          </a:p>
        </p:txBody>
      </p:sp>
    </p:spTree>
    <p:extLst>
      <p:ext uri="{BB962C8B-B14F-4D97-AF65-F5344CB8AC3E}">
        <p14:creationId xmlns:p14="http://schemas.microsoft.com/office/powerpoint/2010/main" val="3817830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71</a:t>
            </a:fld>
            <a:endParaRPr lang="en-US"/>
          </a:p>
        </p:txBody>
      </p:sp>
    </p:spTree>
    <p:extLst>
      <p:ext uri="{BB962C8B-B14F-4D97-AF65-F5344CB8AC3E}">
        <p14:creationId xmlns:p14="http://schemas.microsoft.com/office/powerpoint/2010/main" val="1182229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72</a:t>
            </a:fld>
            <a:endParaRPr lang="en-US"/>
          </a:p>
        </p:txBody>
      </p:sp>
    </p:spTree>
    <p:extLst>
      <p:ext uri="{BB962C8B-B14F-4D97-AF65-F5344CB8AC3E}">
        <p14:creationId xmlns:p14="http://schemas.microsoft.com/office/powerpoint/2010/main" val="3681903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73</a:t>
            </a:fld>
            <a:endParaRPr lang="en-US"/>
          </a:p>
        </p:txBody>
      </p:sp>
    </p:spTree>
    <p:extLst>
      <p:ext uri="{BB962C8B-B14F-4D97-AF65-F5344CB8AC3E}">
        <p14:creationId xmlns:p14="http://schemas.microsoft.com/office/powerpoint/2010/main" val="519847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75</a:t>
            </a:fld>
            <a:endParaRPr lang="en-US"/>
          </a:p>
        </p:txBody>
      </p:sp>
    </p:spTree>
    <p:extLst>
      <p:ext uri="{BB962C8B-B14F-4D97-AF65-F5344CB8AC3E}">
        <p14:creationId xmlns:p14="http://schemas.microsoft.com/office/powerpoint/2010/main" val="2426598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76</a:t>
            </a:fld>
            <a:endParaRPr lang="en-US"/>
          </a:p>
        </p:txBody>
      </p:sp>
    </p:spTree>
    <p:extLst>
      <p:ext uri="{BB962C8B-B14F-4D97-AF65-F5344CB8AC3E}">
        <p14:creationId xmlns:p14="http://schemas.microsoft.com/office/powerpoint/2010/main" val="1296380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77</a:t>
            </a:fld>
            <a:endParaRPr lang="en-US"/>
          </a:p>
        </p:txBody>
      </p:sp>
    </p:spTree>
    <p:extLst>
      <p:ext uri="{BB962C8B-B14F-4D97-AF65-F5344CB8AC3E}">
        <p14:creationId xmlns:p14="http://schemas.microsoft.com/office/powerpoint/2010/main" val="311340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a:t>
            </a:r>
            <a:r>
              <a:rPr lang="en-US" dirty="0" err="1"/>
              <a:t>transaltion</a:t>
            </a:r>
            <a:endParaRPr lang="en-US" dirty="0"/>
          </a:p>
          <a:p>
            <a:r>
              <a:rPr lang="en-US" dirty="0"/>
              <a:t>Sentiment analysis</a:t>
            </a:r>
          </a:p>
          <a:p>
            <a:r>
              <a:rPr lang="en-US" dirty="0"/>
              <a:t>Content filtration</a:t>
            </a:r>
          </a:p>
          <a:p>
            <a:r>
              <a:rPr lang="en-US" dirty="0"/>
              <a:t>Chatbots</a:t>
            </a:r>
          </a:p>
          <a:p>
            <a:r>
              <a:rPr lang="en-US" dirty="0"/>
              <a:t>Knowledge extraction</a:t>
            </a:r>
          </a:p>
        </p:txBody>
      </p:sp>
      <p:sp>
        <p:nvSpPr>
          <p:cNvPr id="4" name="Slide Number Placeholder 3"/>
          <p:cNvSpPr>
            <a:spLocks noGrp="1"/>
          </p:cNvSpPr>
          <p:nvPr>
            <p:ph type="sldNum" sz="quarter" idx="5"/>
          </p:nvPr>
        </p:nvSpPr>
        <p:spPr/>
        <p:txBody>
          <a:bodyPr/>
          <a:lstStyle/>
          <a:p>
            <a:fld id="{FC68CCEB-9B74-4B06-A035-26CD3C1A745F}" type="slidenum">
              <a:rPr lang="en-US" smtClean="0"/>
              <a:t>17</a:t>
            </a:fld>
            <a:endParaRPr lang="en-US"/>
          </a:p>
        </p:txBody>
      </p:sp>
    </p:spTree>
    <p:extLst>
      <p:ext uri="{BB962C8B-B14F-4D97-AF65-F5344CB8AC3E}">
        <p14:creationId xmlns:p14="http://schemas.microsoft.com/office/powerpoint/2010/main" val="2287195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78</a:t>
            </a:fld>
            <a:endParaRPr lang="en-US"/>
          </a:p>
        </p:txBody>
      </p:sp>
    </p:spTree>
    <p:extLst>
      <p:ext uri="{BB962C8B-B14F-4D97-AF65-F5344CB8AC3E}">
        <p14:creationId xmlns:p14="http://schemas.microsoft.com/office/powerpoint/2010/main" val="4266450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a:t>ALK </a:t>
            </a:r>
            <a:r>
              <a:rPr lang="en-US" dirty="0"/>
              <a:t>ABOUT NLP, NLU, NL</a:t>
            </a:r>
          </a:p>
        </p:txBody>
      </p:sp>
      <p:sp>
        <p:nvSpPr>
          <p:cNvPr id="4" name="Slide Number Placeholder 3"/>
          <p:cNvSpPr>
            <a:spLocks noGrp="1"/>
          </p:cNvSpPr>
          <p:nvPr>
            <p:ph type="sldNum" sz="quarter" idx="5"/>
          </p:nvPr>
        </p:nvSpPr>
        <p:spPr/>
        <p:txBody>
          <a:bodyPr/>
          <a:lstStyle/>
          <a:p>
            <a:fld id="{FC68CCEB-9B74-4B06-A035-26CD3C1A745F}" type="slidenum">
              <a:rPr lang="en-US" smtClean="0"/>
              <a:t>18</a:t>
            </a:fld>
            <a:endParaRPr lang="en-US"/>
          </a:p>
        </p:txBody>
      </p:sp>
    </p:spTree>
    <p:extLst>
      <p:ext uri="{BB962C8B-B14F-4D97-AF65-F5344CB8AC3E}">
        <p14:creationId xmlns:p14="http://schemas.microsoft.com/office/powerpoint/2010/main" val="121974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a:endParaRPr lang="en-IN" dirty="0">
              <a:effectLst/>
              <a:highlight>
                <a:srgbClr val="212121"/>
              </a:highlight>
            </a:endParaRPr>
          </a:p>
          <a:p>
            <a:pPr marL="742950" lvl="1" indent="-285750">
              <a:buSzPts val="1000"/>
              <a:buFont typeface="Symbol" pitchFamily="2" charset="2"/>
              <a:buChar char=""/>
              <a:tabLst>
                <a:tab pos="914400" algn="l"/>
              </a:tabLst>
            </a:pPr>
            <a:r>
              <a:rPr lang="en-IN" sz="1200" b="1"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Semantics</a:t>
            </a:r>
            <a:r>
              <a:rPr lang="en-IN" sz="1200"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 The study of the meaning of words, phrases, and sentences in a language. It focuses on understanding the relationships between words and their meanings within a linguistic context.</a:t>
            </a:r>
            <a:endParaRPr lang="en-IN" sz="1200" kern="100" dirty="0">
              <a:solidFill>
                <a:srgbClr val="ECECEC"/>
              </a:solidFill>
              <a:effectLst/>
              <a:highlight>
                <a:srgbClr val="212121"/>
              </a:highligh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mj-lt"/>
              <a:buAutoNum type="arabicPeriod" startAt="2"/>
              <a:tabLst>
                <a:tab pos="457200" algn="l"/>
              </a:tabLst>
            </a:pPr>
            <a:r>
              <a:rPr lang="en-IN" sz="1200" b="1"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Lexical Analysis</a:t>
            </a:r>
            <a:r>
              <a:rPr lang="en-IN" sz="1200"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a:t>
            </a:r>
            <a:endParaRPr lang="en-IN" sz="1200" kern="100" dirty="0">
              <a:solidFill>
                <a:srgbClr val="ECECEC"/>
              </a:solidFill>
              <a:effectLst/>
              <a:highlight>
                <a:srgbClr val="212121"/>
              </a:highligh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1200" b="1"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Lexicon</a:t>
            </a:r>
            <a:r>
              <a:rPr lang="en-IN" sz="1200"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 The vocabulary or dictionary of a language, including words and their meanings. Lexical analysis involves identifying and processing individual words in a text, including tokenization, stemming, lemmatization, and morphological analysis.</a:t>
            </a:r>
            <a:endParaRPr lang="en-IN" sz="1200" kern="100" dirty="0">
              <a:solidFill>
                <a:srgbClr val="ECECEC"/>
              </a:solidFill>
              <a:effectLst/>
              <a:highlight>
                <a:srgbClr val="212121"/>
              </a:highligh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mj-lt"/>
              <a:buAutoNum type="arabicPeriod" startAt="3"/>
              <a:tabLst>
                <a:tab pos="457200" algn="l"/>
              </a:tabLst>
            </a:pPr>
            <a:r>
              <a:rPr lang="en-IN" sz="1200" b="1"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Pragmatics</a:t>
            </a:r>
            <a:r>
              <a:rPr lang="en-IN" sz="1200"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a:t>
            </a:r>
            <a:endParaRPr lang="en-IN" sz="1200" kern="100" dirty="0">
              <a:solidFill>
                <a:srgbClr val="ECECEC"/>
              </a:solidFill>
              <a:effectLst/>
              <a:highlight>
                <a:srgbClr val="212121"/>
              </a:highligh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1200" b="1"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Pragmatics</a:t>
            </a:r>
            <a:r>
              <a:rPr lang="en-IN" sz="1200"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 The study of how context influences the interpretation of language. It deals with the intended meaning of utterances in specific situations and the impact of factors such as tone, context, and speaker intention on communication.</a:t>
            </a:r>
            <a:endParaRPr lang="en-IN" sz="1200" kern="100" dirty="0">
              <a:solidFill>
                <a:srgbClr val="ECECEC"/>
              </a:solidFill>
              <a:effectLst/>
              <a:highlight>
                <a:srgbClr val="212121"/>
              </a:highligh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mj-lt"/>
              <a:buAutoNum type="arabicPeriod" startAt="4"/>
              <a:tabLst>
                <a:tab pos="457200" algn="l"/>
              </a:tabLst>
            </a:pPr>
            <a:r>
              <a:rPr lang="en-IN" sz="1200" b="1"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Discourse Analysis</a:t>
            </a:r>
            <a:r>
              <a:rPr lang="en-IN" sz="1200"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a:t>
            </a:r>
            <a:endParaRPr lang="en-IN" sz="1200" kern="100" dirty="0">
              <a:solidFill>
                <a:srgbClr val="ECECEC"/>
              </a:solidFill>
              <a:effectLst/>
              <a:highlight>
                <a:srgbClr val="212121"/>
              </a:highligh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1200" b="1"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Discourse</a:t>
            </a:r>
            <a:r>
              <a:rPr lang="en-IN" sz="1200"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 The study of extended stretches of language, such as conversations, texts, and narratives, beyond the level of individual sentences. Discourse analysis examines how language is used to convey meaning, structure information, and achieve communicative goals within larger contexts.</a:t>
            </a:r>
            <a:endParaRPr lang="en-IN" sz="1200" kern="100" dirty="0">
              <a:solidFill>
                <a:srgbClr val="ECECEC"/>
              </a:solidFill>
              <a:effectLst/>
              <a:highlight>
                <a:srgbClr val="212121"/>
              </a:highligh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mj-lt"/>
              <a:buAutoNum type="arabicPeriod" startAt="5"/>
              <a:tabLst>
                <a:tab pos="457200" algn="l"/>
              </a:tabLst>
            </a:pPr>
            <a:r>
              <a:rPr lang="en-IN" sz="1200" b="1"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Morphology</a:t>
            </a:r>
            <a:r>
              <a:rPr lang="en-IN" sz="1200"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a:t>
            </a:r>
            <a:endParaRPr lang="en-IN" sz="1200" kern="100" dirty="0">
              <a:solidFill>
                <a:srgbClr val="ECECEC"/>
              </a:solidFill>
              <a:effectLst/>
              <a:highlight>
                <a:srgbClr val="212121"/>
              </a:highligh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1200" b="1"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Morphology</a:t>
            </a:r>
            <a:r>
              <a:rPr lang="en-IN" sz="1200" kern="0" dirty="0">
                <a:solidFill>
                  <a:srgbClr val="ECECEC"/>
                </a:solidFill>
                <a:effectLst/>
                <a:highlight>
                  <a:srgbClr val="212121"/>
                </a:highlight>
                <a:latin typeface="Segoe UI" panose="020B0502040204020203" pitchFamily="34" charset="0"/>
                <a:ea typeface="Times New Roman" panose="02020603050405020304" pitchFamily="18" charset="0"/>
                <a:cs typeface="Times New Roman" panose="02020603050405020304" pitchFamily="18" charset="0"/>
              </a:rPr>
              <a:t>: The study of the internal structure and formation of words. It deals with the analysis of word forms, including inflectional and derivational morphology, and how words are composed of smaller meaningful units called morphemes.</a:t>
            </a:r>
            <a:endParaRPr lang="en-IN" sz="1200" kern="100" dirty="0">
              <a:solidFill>
                <a:srgbClr val="ECECEC"/>
              </a:solidFill>
              <a:effectLst/>
              <a:highlight>
                <a:srgbClr val="212121"/>
              </a:highligh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19</a:t>
            </a:fld>
            <a:endParaRPr lang="en-US"/>
          </a:p>
        </p:txBody>
      </p:sp>
    </p:spTree>
    <p:extLst>
      <p:ext uri="{BB962C8B-B14F-4D97-AF65-F5344CB8AC3E}">
        <p14:creationId xmlns:p14="http://schemas.microsoft.com/office/powerpoint/2010/main" val="2588490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38</a:t>
            </a:fld>
            <a:endParaRPr lang="en-US"/>
          </a:p>
        </p:txBody>
      </p:sp>
    </p:spTree>
    <p:extLst>
      <p:ext uri="{BB962C8B-B14F-4D97-AF65-F5344CB8AC3E}">
        <p14:creationId xmlns:p14="http://schemas.microsoft.com/office/powerpoint/2010/main" val="409884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39</a:t>
            </a:fld>
            <a:endParaRPr lang="en-US"/>
          </a:p>
        </p:txBody>
      </p:sp>
    </p:spTree>
    <p:extLst>
      <p:ext uri="{BB962C8B-B14F-4D97-AF65-F5344CB8AC3E}">
        <p14:creationId xmlns:p14="http://schemas.microsoft.com/office/powerpoint/2010/main" val="3643726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41</a:t>
            </a:fld>
            <a:endParaRPr lang="en-US"/>
          </a:p>
        </p:txBody>
      </p:sp>
    </p:spTree>
    <p:extLst>
      <p:ext uri="{BB962C8B-B14F-4D97-AF65-F5344CB8AC3E}">
        <p14:creationId xmlns:p14="http://schemas.microsoft.com/office/powerpoint/2010/main" val="3839409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8023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1914837" y="3817089"/>
            <a:ext cx="10800727" cy="1015663"/>
          </a:xfrm>
          <a:prstGeom prst="rect">
            <a:avLst/>
          </a:prstGeom>
          <a:noFill/>
        </p:spPr>
        <p:txBody>
          <a:bodyPr wrap="square">
            <a:spAutoFit/>
          </a:bodyPr>
          <a:lstStyle/>
          <a:p>
            <a:r>
              <a:rPr lang="en-IN" sz="6000" b="1" i="0" u="none" strike="noStrike" baseline="0" dirty="0">
                <a:solidFill>
                  <a:schemeClr val="bg1"/>
                </a:solidFill>
                <a:latin typeface="Segoe UI" panose="020B0502040204020203" pitchFamily="34" charset="0"/>
                <a:cs typeface="Segoe UI" panose="020B0502040204020203" pitchFamily="34" charset="0"/>
              </a:rPr>
              <a:t> Global Azure 2024 @Chennai</a:t>
            </a:r>
            <a:endParaRPr lang="en-IN" sz="23900" b="1"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58DEF3CF-186E-472B-95A9-1E6C05D757E2}"/>
              </a:ext>
            </a:extLst>
          </p:cNvPr>
          <p:cNvSpPr txBox="1"/>
          <p:nvPr userDrawn="1"/>
        </p:nvSpPr>
        <p:spPr>
          <a:xfrm>
            <a:off x="12277344" y="7633884"/>
            <a:ext cx="2257363"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dirty="0"/>
          </a:p>
        </p:txBody>
      </p:sp>
      <p:sp>
        <p:nvSpPr>
          <p:cNvPr id="8" name="TextBox 7">
            <a:extLst>
              <a:ext uri="{FF2B5EF4-FFF2-40B4-BE49-F238E27FC236}">
                <a16:creationId xmlns:a16="http://schemas.microsoft.com/office/drawing/2014/main" id="{E3409577-2C29-4BCA-876D-B80F910A9188}"/>
              </a:ext>
            </a:extLst>
          </p:cNvPr>
          <p:cNvSpPr txBox="1"/>
          <p:nvPr userDrawn="1"/>
        </p:nvSpPr>
        <p:spPr>
          <a:xfrm>
            <a:off x="5387639" y="4887068"/>
            <a:ext cx="3855123" cy="769441"/>
          </a:xfrm>
          <a:prstGeom prst="rect">
            <a:avLst/>
          </a:prstGeom>
          <a:noFill/>
        </p:spPr>
        <p:txBody>
          <a:bodyPr wrap="square">
            <a:spAutoFit/>
          </a:bodyPr>
          <a:lstStyle/>
          <a:p>
            <a:r>
              <a:rPr lang="en-IN" sz="4400" b="0" i="1" dirty="0">
                <a:solidFill>
                  <a:schemeClr val="bg1"/>
                </a:solidFill>
                <a:effectLst/>
                <a:latin typeface="Segoe UI Semibold" panose="020B0702040204020203" pitchFamily="34" charset="0"/>
                <a:cs typeface="Segoe UI Semibold" panose="020B0702040204020203" pitchFamily="34" charset="0"/>
              </a:rPr>
              <a:t>April 27</a:t>
            </a:r>
            <a:r>
              <a:rPr lang="en-IN" sz="4400" b="0" i="1" baseline="30000" dirty="0">
                <a:solidFill>
                  <a:schemeClr val="bg1"/>
                </a:solidFill>
                <a:effectLst/>
                <a:latin typeface="Segoe UI Semibold" panose="020B0702040204020203" pitchFamily="34" charset="0"/>
                <a:cs typeface="Segoe UI Semibold" panose="020B0702040204020203" pitchFamily="34" charset="0"/>
              </a:rPr>
              <a:t>th</a:t>
            </a:r>
            <a:r>
              <a:rPr lang="en-IN" sz="4400" b="0" i="1" dirty="0">
                <a:solidFill>
                  <a:schemeClr val="bg1"/>
                </a:solidFill>
                <a:effectLst/>
                <a:latin typeface="Segoe UI Semibold" panose="020B0702040204020203" pitchFamily="34" charset="0"/>
                <a:cs typeface="Segoe UI Semibold" panose="020B0702040204020203" pitchFamily="34" charset="0"/>
              </a:rPr>
              <a:t> 2024</a:t>
            </a:r>
            <a:endParaRPr lang="en-US" sz="4400" i="1" dirty="0">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4725800F-02CA-4FA4-8AF1-47C844DFF7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127132" y="1819916"/>
            <a:ext cx="2376135" cy="1834375"/>
          </a:xfrm>
          <a:prstGeom prst="rect">
            <a:avLst/>
          </a:prstGeom>
        </p:spPr>
      </p:pic>
      <p:pic>
        <p:nvPicPr>
          <p:cNvPr id="6" name="Picture 5">
            <a:extLst>
              <a:ext uri="{FF2B5EF4-FFF2-40B4-BE49-F238E27FC236}">
                <a16:creationId xmlns:a16="http://schemas.microsoft.com/office/drawing/2014/main" id="{2B8028A5-C8E2-43AA-983E-C1FAC22D7F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6639" y="369265"/>
            <a:ext cx="1726435" cy="646692"/>
          </a:xfrm>
          <a:prstGeom prst="rect">
            <a:avLst/>
          </a:prstGeom>
        </p:spPr>
      </p:pic>
      <p:pic>
        <p:nvPicPr>
          <p:cNvPr id="11" name="Picture 10">
            <a:extLst>
              <a:ext uri="{FF2B5EF4-FFF2-40B4-BE49-F238E27FC236}">
                <a16:creationId xmlns:a16="http://schemas.microsoft.com/office/drawing/2014/main" id="{BD7C2792-5AE8-4E5B-BD85-F136D80450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827670" y="184825"/>
            <a:ext cx="1578099" cy="831132"/>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8360633">
            <a:off x="-1617566" y="4178986"/>
            <a:ext cx="4730362" cy="6909796"/>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b="1" spc="-60" baseline="0">
                <a:solidFill>
                  <a:srgbClr val="08023F"/>
                </a:solidFill>
                <a:latin typeface="+mn-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sp>
        <p:nvSpPr>
          <p:cNvPr id="13" name="TextBox 12">
            <a:extLst>
              <a:ext uri="{FF2B5EF4-FFF2-40B4-BE49-F238E27FC236}">
                <a16:creationId xmlns:a16="http://schemas.microsoft.com/office/drawing/2014/main" id="{59F1F7E9-9EBB-4C44-BE45-C4A29B484BA8}"/>
              </a:ext>
            </a:extLst>
          </p:cNvPr>
          <p:cNvSpPr txBox="1"/>
          <p:nvPr userDrawn="1"/>
        </p:nvSpPr>
        <p:spPr>
          <a:xfrm>
            <a:off x="6114350" y="7633884"/>
            <a:ext cx="232251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216246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10800000">
            <a:off x="-3255942" y="724088"/>
            <a:ext cx="4730362" cy="6909796"/>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3" name="TextBox 12">
            <a:extLst>
              <a:ext uri="{FF2B5EF4-FFF2-40B4-BE49-F238E27FC236}">
                <a16:creationId xmlns:a16="http://schemas.microsoft.com/office/drawing/2014/main" id="{59F1F7E9-9EBB-4C44-BE45-C4A29B484BA8}"/>
              </a:ext>
            </a:extLst>
          </p:cNvPr>
          <p:cNvSpPr txBox="1"/>
          <p:nvPr userDrawn="1"/>
        </p:nvSpPr>
        <p:spPr>
          <a:xfrm>
            <a:off x="715773" y="7628355"/>
            <a:ext cx="2183837"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sz="2400" dirty="0">
              <a:solidFill>
                <a:srgbClr val="08023F"/>
              </a:solidFill>
            </a:endParaRPr>
          </a:p>
        </p:txBody>
      </p:sp>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b="1" spc="-60" baseline="0">
                <a:solidFill>
                  <a:srgbClr val="08023F"/>
                </a:solidFill>
                <a:latin typeface="+mn-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5967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rgbClr val="08023F"/>
                </a:solidFill>
                <a:effectLst/>
                <a:latin typeface="+mn-lt"/>
                <a:ea typeface="+mn-ea"/>
                <a:cs typeface="Segoe UI" pitchFamily="34" charset="0"/>
              </a:defRPr>
            </a:lvl1pPr>
          </a:lstStyle>
          <a:p>
            <a:r>
              <a:rPr lang="en-US" dirty="0"/>
              <a:t>Title </a:t>
            </a:r>
          </a:p>
        </p:txBody>
      </p:sp>
      <p:sp>
        <p:nvSpPr>
          <p:cNvPr id="6" name="TextBox 5">
            <a:extLst>
              <a:ext uri="{FF2B5EF4-FFF2-40B4-BE49-F238E27FC236}">
                <a16:creationId xmlns:a16="http://schemas.microsoft.com/office/drawing/2014/main" id="{1FA5F81A-64A0-452D-AE08-BAD376A1A104}"/>
              </a:ext>
            </a:extLst>
          </p:cNvPr>
          <p:cNvSpPr txBox="1"/>
          <p:nvPr userDrawn="1"/>
        </p:nvSpPr>
        <p:spPr>
          <a:xfrm>
            <a:off x="12204192" y="7636710"/>
            <a:ext cx="2284220"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8" name="Picture 7">
            <a:extLst>
              <a:ext uri="{FF2B5EF4-FFF2-40B4-BE49-F238E27FC236}">
                <a16:creationId xmlns:a16="http://schemas.microsoft.com/office/drawing/2014/main" id="{F2012DBD-F36D-4D90-888D-827939C08A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3261618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216384" y="7636710"/>
            <a:ext cx="2272028"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5" name="Picture 4">
            <a:extLst>
              <a:ext uri="{FF2B5EF4-FFF2-40B4-BE49-F238E27FC236}">
                <a16:creationId xmlns:a16="http://schemas.microsoft.com/office/drawing/2014/main" id="{3D2CBF01-6EE9-46C4-9CDF-EDDE9567A7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1119299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179808" y="7636710"/>
            <a:ext cx="230860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3471085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rgbClr val="08023F"/>
                </a:solidFill>
                <a:effectLst/>
                <a:latin typeface="+mn-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310186"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sz="2400" dirty="0">
              <a:solidFill>
                <a:srgbClr val="08023F"/>
              </a:solidFill>
            </a:endParaRPr>
          </a:p>
        </p:txBody>
      </p:sp>
      <p:pic>
        <p:nvPicPr>
          <p:cNvPr id="9" name="Picture 8">
            <a:extLst>
              <a:ext uri="{FF2B5EF4-FFF2-40B4-BE49-F238E27FC236}">
                <a16:creationId xmlns:a16="http://schemas.microsoft.com/office/drawing/2014/main" id="{1C3BDF90-81B7-4AD2-8EF1-9DFA3864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2073795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449679"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1" kern="1200" cap="none" spc="-60" baseline="0" dirty="0">
                <a:ln w="3175">
                  <a:noFill/>
                </a:ln>
                <a:solidFill>
                  <a:srgbClr val="08023F"/>
                </a:solidFill>
                <a:effectLst/>
                <a:latin typeface="+mn-lt"/>
                <a:ea typeface="+mn-ea"/>
                <a:cs typeface="Segoe UI" pitchFamily="34" charset="0"/>
              </a:defRPr>
            </a:lvl1pPr>
          </a:lstStyle>
          <a:p>
            <a:r>
              <a:rPr lang="en-US" dirty="0"/>
              <a:t>Q &amp; A</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249226"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sz="2400" dirty="0">
              <a:solidFill>
                <a:srgbClr val="08023F"/>
              </a:solidFill>
            </a:endParaRPr>
          </a:p>
        </p:txBody>
      </p:sp>
      <p:pic>
        <p:nvPicPr>
          <p:cNvPr id="6" name="Picture 5">
            <a:extLst>
              <a:ext uri="{FF2B5EF4-FFF2-40B4-BE49-F238E27FC236}">
                <a16:creationId xmlns:a16="http://schemas.microsoft.com/office/drawing/2014/main" id="{49AD414A-7207-4688-B142-25EC3EEAE06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1013637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You_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rgbClr val="08023F"/>
                </a:solidFill>
                <a:effectLst/>
                <a:latin typeface="+mn-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28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240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28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240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1" name="TextBox 10">
            <a:extLst>
              <a:ext uri="{FF2B5EF4-FFF2-40B4-BE49-F238E27FC236}">
                <a16:creationId xmlns:a16="http://schemas.microsoft.com/office/drawing/2014/main" id="{8740B7E1-66BB-4750-8B80-58B41483CEF7}"/>
              </a:ext>
            </a:extLst>
          </p:cNvPr>
          <p:cNvSpPr txBox="1"/>
          <p:nvPr userDrawn="1"/>
        </p:nvSpPr>
        <p:spPr>
          <a:xfrm>
            <a:off x="12252960" y="7636710"/>
            <a:ext cx="2235452"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8" name="Text Placeholder 7">
            <a:extLst>
              <a:ext uri="{FF2B5EF4-FFF2-40B4-BE49-F238E27FC236}">
                <a16:creationId xmlns:a16="http://schemas.microsoft.com/office/drawing/2014/main" id="{41CB5E37-4407-4270-A9AC-A6779F2D6921}"/>
              </a:ext>
            </a:extLst>
          </p:cNvPr>
          <p:cNvSpPr>
            <a:spLocks noGrp="1"/>
          </p:cNvSpPr>
          <p:nvPr>
            <p:ph type="body" sz="quarter" idx="21" hasCustomPrompt="1"/>
          </p:nvPr>
        </p:nvSpPr>
        <p:spPr>
          <a:xfrm>
            <a:off x="800230" y="2552439"/>
            <a:ext cx="7122604" cy="651637"/>
          </a:xfrm>
          <a:prstGeom prst="rect">
            <a:avLst/>
          </a:prstGeom>
        </p:spPr>
        <p:txBody>
          <a:bodyPr/>
          <a:lstStyle>
            <a:lvl1pPr>
              <a:defRPr sz="3600" b="1">
                <a:solidFill>
                  <a:srgbClr val="08023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IN" dirty="0"/>
              <a:t>Presentation title</a:t>
            </a:r>
          </a:p>
        </p:txBody>
      </p:sp>
    </p:spTree>
    <p:extLst>
      <p:ext uri="{BB962C8B-B14F-4D97-AF65-F5344CB8AC3E}">
        <p14:creationId xmlns:p14="http://schemas.microsoft.com/office/powerpoint/2010/main" val="33904123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8360633">
            <a:off x="-1617566" y="4178986"/>
            <a:ext cx="4730362" cy="6909796"/>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b="1" spc="-60" baseline="0">
                <a:solidFill>
                  <a:srgbClr val="00B0F0"/>
                </a:solidFill>
                <a:latin typeface="+mn-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sp>
        <p:nvSpPr>
          <p:cNvPr id="13" name="TextBox 12">
            <a:extLst>
              <a:ext uri="{FF2B5EF4-FFF2-40B4-BE49-F238E27FC236}">
                <a16:creationId xmlns:a16="http://schemas.microsoft.com/office/drawing/2014/main" id="{59F1F7E9-9EBB-4C44-BE45-C4A29B484BA8}"/>
              </a:ext>
            </a:extLst>
          </p:cNvPr>
          <p:cNvSpPr txBox="1"/>
          <p:nvPr userDrawn="1"/>
        </p:nvSpPr>
        <p:spPr>
          <a:xfrm>
            <a:off x="6114350" y="7633884"/>
            <a:ext cx="232251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307042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10800000">
            <a:off x="-3255942" y="724088"/>
            <a:ext cx="4730362" cy="6909796"/>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3" name="TextBox 12">
            <a:extLst>
              <a:ext uri="{FF2B5EF4-FFF2-40B4-BE49-F238E27FC236}">
                <a16:creationId xmlns:a16="http://schemas.microsoft.com/office/drawing/2014/main" id="{59F1F7E9-9EBB-4C44-BE45-C4A29B484BA8}"/>
              </a:ext>
            </a:extLst>
          </p:cNvPr>
          <p:cNvSpPr txBox="1"/>
          <p:nvPr userDrawn="1"/>
        </p:nvSpPr>
        <p:spPr>
          <a:xfrm>
            <a:off x="715773" y="7628355"/>
            <a:ext cx="2123679"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b="1" spc="-60" baseline="0">
                <a:solidFill>
                  <a:srgbClr val="FFFFFF"/>
                </a:solidFill>
                <a:latin typeface="+mn-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mn-ea"/>
                <a:cs typeface="Segoe UI" pitchFamily="34" charset="0"/>
              </a:defRPr>
            </a:lvl1pPr>
          </a:lstStyle>
          <a:p>
            <a:r>
              <a:rPr lang="en-US" dirty="0"/>
              <a:t>Title </a:t>
            </a:r>
          </a:p>
        </p:txBody>
      </p:sp>
      <p:sp>
        <p:nvSpPr>
          <p:cNvPr id="6" name="TextBox 5">
            <a:extLst>
              <a:ext uri="{FF2B5EF4-FFF2-40B4-BE49-F238E27FC236}">
                <a16:creationId xmlns:a16="http://schemas.microsoft.com/office/drawing/2014/main" id="{1FA5F81A-64A0-452D-AE08-BAD376A1A104}"/>
              </a:ext>
            </a:extLst>
          </p:cNvPr>
          <p:cNvSpPr txBox="1"/>
          <p:nvPr userDrawn="1"/>
        </p:nvSpPr>
        <p:spPr>
          <a:xfrm>
            <a:off x="12204192" y="7636710"/>
            <a:ext cx="2284220"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8" name="Picture 7">
            <a:extLst>
              <a:ext uri="{FF2B5EF4-FFF2-40B4-BE49-F238E27FC236}">
                <a16:creationId xmlns:a16="http://schemas.microsoft.com/office/drawing/2014/main" id="{F2012DBD-F36D-4D90-888D-827939C08A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216384" y="7636710"/>
            <a:ext cx="2272028"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5" name="Picture 4">
            <a:extLst>
              <a:ext uri="{FF2B5EF4-FFF2-40B4-BE49-F238E27FC236}">
                <a16:creationId xmlns:a16="http://schemas.microsoft.com/office/drawing/2014/main" id="{3D2CBF01-6EE9-46C4-9CDF-EDDE9567A7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179808" y="7636710"/>
            <a:ext cx="230860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2214161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310186"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9" name="Picture 8">
            <a:extLst>
              <a:ext uri="{FF2B5EF4-FFF2-40B4-BE49-F238E27FC236}">
                <a16:creationId xmlns:a16="http://schemas.microsoft.com/office/drawing/2014/main" id="{1C3BDF90-81B7-4AD2-8EF1-9DFA3864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449679"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1" kern="1200" cap="none" spc="-60" baseline="0" dirty="0">
                <a:ln w="3175">
                  <a:noFill/>
                </a:ln>
                <a:solidFill>
                  <a:schemeClr val="bg1"/>
                </a:solidFill>
                <a:effectLst/>
                <a:latin typeface="+mn-lt"/>
                <a:ea typeface="+mn-ea"/>
                <a:cs typeface="Segoe UI" pitchFamily="34" charset="0"/>
              </a:defRPr>
            </a:lvl1pPr>
          </a:lstStyle>
          <a:p>
            <a:r>
              <a:rPr lang="en-US" dirty="0"/>
              <a:t>Q &amp; A</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249226"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6" name="Picture 5">
            <a:extLst>
              <a:ext uri="{FF2B5EF4-FFF2-40B4-BE49-F238E27FC236}">
                <a16:creationId xmlns:a16="http://schemas.microsoft.com/office/drawing/2014/main" id="{49AD414A-7207-4688-B142-25EC3EEAE06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346302" y="213090"/>
            <a:ext cx="1103765" cy="852106"/>
          </a:xfrm>
          <a:prstGeom prst="rect">
            <a:avLst/>
          </a:prstGeom>
        </p:spPr>
      </p:pic>
    </p:spTree>
    <p:extLst>
      <p:ext uri="{BB962C8B-B14F-4D97-AF65-F5344CB8AC3E}">
        <p14:creationId xmlns:p14="http://schemas.microsoft.com/office/powerpoint/2010/main" val="695861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1914837" y="3817089"/>
            <a:ext cx="10800727" cy="1015663"/>
          </a:xfrm>
          <a:prstGeom prst="rect">
            <a:avLst/>
          </a:prstGeom>
          <a:noFill/>
        </p:spPr>
        <p:txBody>
          <a:bodyPr wrap="square">
            <a:spAutoFit/>
          </a:bodyPr>
          <a:lstStyle/>
          <a:p>
            <a:r>
              <a:rPr lang="en-IN" sz="6000" b="1" i="0" u="none" strike="noStrike" baseline="0" dirty="0">
                <a:solidFill>
                  <a:srgbClr val="08023F"/>
                </a:solidFill>
                <a:latin typeface="Segoe UI" panose="020B0502040204020203" pitchFamily="34" charset="0"/>
                <a:cs typeface="Segoe UI" panose="020B0502040204020203" pitchFamily="34" charset="0"/>
              </a:rPr>
              <a:t> Global Azure 2024 @Chennai</a:t>
            </a:r>
            <a:endParaRPr lang="en-IN" sz="23900" b="1" dirty="0">
              <a:solidFill>
                <a:srgbClr val="08023F"/>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58DEF3CF-186E-472B-95A9-1E6C05D757E2}"/>
              </a:ext>
            </a:extLst>
          </p:cNvPr>
          <p:cNvSpPr txBox="1"/>
          <p:nvPr userDrawn="1"/>
        </p:nvSpPr>
        <p:spPr>
          <a:xfrm>
            <a:off x="12277344" y="7633884"/>
            <a:ext cx="2257363" cy="461665"/>
          </a:xfrm>
          <a:prstGeom prst="rect">
            <a:avLst/>
          </a:prstGeom>
          <a:noFill/>
        </p:spPr>
        <p:txBody>
          <a:bodyPr wrap="square">
            <a:spAutoFit/>
          </a:bodyPr>
          <a:lstStyle/>
          <a:p>
            <a:r>
              <a:rPr lang="en-IN" sz="2400" b="1" i="0" u="none" strike="noStrike" baseline="0" dirty="0">
                <a:solidFill>
                  <a:srgbClr val="08023F"/>
                </a:solidFill>
                <a:latin typeface="Segoe UI" panose="020B0502040204020203" pitchFamily="34" charset="0"/>
                <a:cs typeface="Segoe UI" panose="020B0502040204020203" pitchFamily="34" charset="0"/>
              </a:rPr>
              <a:t>#GlobalAzure</a:t>
            </a:r>
            <a:endParaRPr lang="en-IN" dirty="0">
              <a:solidFill>
                <a:srgbClr val="08023F"/>
              </a:solidFill>
            </a:endParaRPr>
          </a:p>
        </p:txBody>
      </p:sp>
      <p:sp>
        <p:nvSpPr>
          <p:cNvPr id="8" name="TextBox 7">
            <a:extLst>
              <a:ext uri="{FF2B5EF4-FFF2-40B4-BE49-F238E27FC236}">
                <a16:creationId xmlns:a16="http://schemas.microsoft.com/office/drawing/2014/main" id="{E3409577-2C29-4BCA-876D-B80F910A9188}"/>
              </a:ext>
            </a:extLst>
          </p:cNvPr>
          <p:cNvSpPr txBox="1"/>
          <p:nvPr userDrawn="1"/>
        </p:nvSpPr>
        <p:spPr>
          <a:xfrm>
            <a:off x="5387639" y="4887068"/>
            <a:ext cx="3855123" cy="769441"/>
          </a:xfrm>
          <a:prstGeom prst="rect">
            <a:avLst/>
          </a:prstGeom>
          <a:noFill/>
        </p:spPr>
        <p:txBody>
          <a:bodyPr wrap="square">
            <a:spAutoFit/>
          </a:bodyPr>
          <a:lstStyle/>
          <a:p>
            <a:r>
              <a:rPr lang="en-IN" sz="4400" b="0" i="1" dirty="0">
                <a:solidFill>
                  <a:srgbClr val="08023F"/>
                </a:solidFill>
                <a:effectLst/>
                <a:latin typeface="Segoe UI Semibold" panose="020B0702040204020203" pitchFamily="34" charset="0"/>
                <a:cs typeface="Segoe UI Semibold" panose="020B0702040204020203" pitchFamily="34" charset="0"/>
              </a:rPr>
              <a:t>April 27</a:t>
            </a:r>
            <a:r>
              <a:rPr lang="en-IN" sz="4400" b="0" i="1" baseline="30000" dirty="0">
                <a:solidFill>
                  <a:srgbClr val="08023F"/>
                </a:solidFill>
                <a:effectLst/>
                <a:latin typeface="Segoe UI Semibold" panose="020B0702040204020203" pitchFamily="34" charset="0"/>
                <a:cs typeface="Segoe UI Semibold" panose="020B0702040204020203" pitchFamily="34" charset="0"/>
              </a:rPr>
              <a:t>th</a:t>
            </a:r>
            <a:r>
              <a:rPr lang="en-IN" sz="4400" b="0" i="1" dirty="0">
                <a:solidFill>
                  <a:srgbClr val="08023F"/>
                </a:solidFill>
                <a:effectLst/>
                <a:latin typeface="Segoe UI Semibold" panose="020B0702040204020203" pitchFamily="34" charset="0"/>
                <a:cs typeface="Segoe UI Semibold" panose="020B0702040204020203" pitchFamily="34" charset="0"/>
              </a:rPr>
              <a:t> 2024</a:t>
            </a:r>
            <a:endParaRPr lang="en-US" sz="4400" i="1" dirty="0">
              <a:solidFill>
                <a:srgbClr val="08023F"/>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4725800F-02CA-4FA4-8AF1-47C844DFF7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127132" y="1819916"/>
            <a:ext cx="2376135" cy="1834375"/>
          </a:xfrm>
          <a:prstGeom prst="rect">
            <a:avLst/>
          </a:prstGeom>
        </p:spPr>
      </p:pic>
    </p:spTree>
    <p:extLst>
      <p:ext uri="{BB962C8B-B14F-4D97-AF65-F5344CB8AC3E}">
        <p14:creationId xmlns:p14="http://schemas.microsoft.com/office/powerpoint/2010/main" val="3218314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8023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104" r:id="rId6"/>
    <p:sldLayoutId id="2147484092" r:id="rId7"/>
    <p:sldLayoutId id="2147484094"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31675933"/>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jpeg"/><Relationship Id="rId4"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3.png"/><Relationship Id="rId4" Type="http://schemas.openxmlformats.org/officeDocument/2006/relationships/notesSlide" Target="../notesSlides/notesSlide28.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7.sv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95.gif"/><Relationship Id="rId1" Type="http://schemas.openxmlformats.org/officeDocument/2006/relationships/slideLayout" Target="../slideLayouts/slideLayout7.xml"/><Relationship Id="rId5" Type="http://schemas.openxmlformats.org/officeDocument/2006/relationships/image" Target="../media/image97.svg"/><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0B5-4AA9-48A3-B18E-9566A9984281}"/>
              </a:ext>
            </a:extLst>
          </p:cNvPr>
          <p:cNvSpPr>
            <a:spLocks noGrp="1"/>
          </p:cNvSpPr>
          <p:nvPr>
            <p:ph type="title" idx="4294967295"/>
          </p:nvPr>
        </p:nvSpPr>
        <p:spPr>
          <a:xfrm>
            <a:off x="1006475" y="-1590675"/>
            <a:ext cx="12617450" cy="1590675"/>
          </a:xfrm>
          <a:prstGeom prst="rect">
            <a:avLst/>
          </a:prstGeom>
        </p:spPr>
        <p:txBody>
          <a:bodyPr anchor="b"/>
          <a:lstStyle/>
          <a:p>
            <a:r>
              <a:rPr lang="en-US" dirty="0"/>
              <a:t>Azure Community Conference 2021</a:t>
            </a:r>
          </a:p>
        </p:txBody>
      </p:sp>
    </p:spTree>
    <p:extLst>
      <p:ext uri="{BB962C8B-B14F-4D97-AF65-F5344CB8AC3E}">
        <p14:creationId xmlns:p14="http://schemas.microsoft.com/office/powerpoint/2010/main" val="126503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3901895" y="539462"/>
            <a:ext cx="5908937"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LET’S DECODE !!!</a:t>
            </a:r>
          </a:p>
        </p:txBody>
      </p:sp>
      <p:pic>
        <p:nvPicPr>
          <p:cNvPr id="8194" name="Picture 2">
            <a:extLst>
              <a:ext uri="{FF2B5EF4-FFF2-40B4-BE49-F238E27FC236}">
                <a16:creationId xmlns:a16="http://schemas.microsoft.com/office/drawing/2014/main" id="{855FF0F7-BEA2-E889-B9FF-0275B6CD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810" y="1773818"/>
            <a:ext cx="10121109" cy="483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762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3725111" y="586983"/>
            <a:ext cx="5908937"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HELLO WORLD !!! </a:t>
            </a:r>
          </a:p>
        </p:txBody>
      </p:sp>
      <p:pic>
        <p:nvPicPr>
          <p:cNvPr id="4098" name="Picture 2">
            <a:extLst>
              <a:ext uri="{FF2B5EF4-FFF2-40B4-BE49-F238E27FC236}">
                <a16:creationId xmlns:a16="http://schemas.microsoft.com/office/drawing/2014/main" id="{3F5C6D23-96B1-3DAA-2D58-7734789EB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580" y="1942326"/>
            <a:ext cx="9144000" cy="48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778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02031" y="961858"/>
            <a:ext cx="7523615" cy="494302"/>
          </a:xfrm>
          <a:prstGeom prst="rect">
            <a:avLst/>
          </a:prstGeom>
        </p:spPr>
        <p:txBody>
          <a:bodyPr wrap="square" lIns="0" tIns="0" rIns="0" bIns="0" rtlCol="0" anchor="t">
            <a:spAutoFit/>
          </a:bodyPr>
          <a:lstStyle/>
          <a:p>
            <a:pPr marL="0" lvl="0" indent="0" algn="ctr">
              <a:lnSpc>
                <a:spcPts val="4134"/>
              </a:lnSpc>
              <a:spcBef>
                <a:spcPct val="0"/>
              </a:spcBef>
            </a:pPr>
            <a:r>
              <a:rPr lang="en-US" sz="3000" b="1" u="none" strike="noStrike" dirty="0">
                <a:solidFill>
                  <a:srgbClr val="FFFFFF"/>
                </a:solidFill>
                <a:latin typeface="Asap Condensed Bold"/>
              </a:rPr>
              <a:t>WHY UNDERSTANDING NATURAL LANGUAGE ?</a:t>
            </a:r>
          </a:p>
        </p:txBody>
      </p:sp>
      <p:grpSp>
        <p:nvGrpSpPr>
          <p:cNvPr id="7" name="Group 11">
            <a:extLst>
              <a:ext uri="{FF2B5EF4-FFF2-40B4-BE49-F238E27FC236}">
                <a16:creationId xmlns:a16="http://schemas.microsoft.com/office/drawing/2014/main" id="{1251C165-3FD4-4540-F1E7-5DC9C5E9E9CB}"/>
              </a:ext>
            </a:extLst>
          </p:cNvPr>
          <p:cNvGrpSpPr/>
          <p:nvPr/>
        </p:nvGrpSpPr>
        <p:grpSpPr>
          <a:xfrm>
            <a:off x="10663593" y="1114972"/>
            <a:ext cx="855618" cy="228949"/>
            <a:chOff x="0" y="0"/>
            <a:chExt cx="1539457" cy="428090"/>
          </a:xfrm>
        </p:grpSpPr>
        <p:grpSp>
          <p:nvGrpSpPr>
            <p:cNvPr id="8" name="Group 12">
              <a:extLst>
                <a:ext uri="{FF2B5EF4-FFF2-40B4-BE49-F238E27FC236}">
                  <a16:creationId xmlns:a16="http://schemas.microsoft.com/office/drawing/2014/main" id="{E40BFC68-A5A2-4D5F-1D8C-3A6E15B5A684}"/>
                </a:ext>
              </a:extLst>
            </p:cNvPr>
            <p:cNvGrpSpPr/>
            <p:nvPr/>
          </p:nvGrpSpPr>
          <p:grpSpPr>
            <a:xfrm>
              <a:off x="0" y="0"/>
              <a:ext cx="428090" cy="428090"/>
              <a:chOff x="0" y="0"/>
              <a:chExt cx="812800" cy="812800"/>
            </a:xfrm>
          </p:grpSpPr>
          <p:sp>
            <p:nvSpPr>
              <p:cNvPr id="15" name="Freeform 13">
                <a:extLst>
                  <a:ext uri="{FF2B5EF4-FFF2-40B4-BE49-F238E27FC236}">
                    <a16:creationId xmlns:a16="http://schemas.microsoft.com/office/drawing/2014/main" id="{335E01FE-695E-3BDF-14A8-3598A530CD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6" name="TextBox 14">
                <a:extLst>
                  <a:ext uri="{FF2B5EF4-FFF2-40B4-BE49-F238E27FC236}">
                    <a16:creationId xmlns:a16="http://schemas.microsoft.com/office/drawing/2014/main" id="{1FDBD882-5B5D-AD02-2653-B7DD3F3D409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15">
              <a:extLst>
                <a:ext uri="{FF2B5EF4-FFF2-40B4-BE49-F238E27FC236}">
                  <a16:creationId xmlns:a16="http://schemas.microsoft.com/office/drawing/2014/main" id="{8D75EEA7-2469-471D-50B4-203FCE88E214}"/>
                </a:ext>
              </a:extLst>
            </p:cNvPr>
            <p:cNvGrpSpPr/>
            <p:nvPr/>
          </p:nvGrpSpPr>
          <p:grpSpPr>
            <a:xfrm>
              <a:off x="556206" y="0"/>
              <a:ext cx="428090" cy="428090"/>
              <a:chOff x="0" y="0"/>
              <a:chExt cx="812800" cy="812800"/>
            </a:xfrm>
          </p:grpSpPr>
          <p:sp>
            <p:nvSpPr>
              <p:cNvPr id="13" name="Freeform 16">
                <a:extLst>
                  <a:ext uri="{FF2B5EF4-FFF2-40B4-BE49-F238E27FC236}">
                    <a16:creationId xmlns:a16="http://schemas.microsoft.com/office/drawing/2014/main" id="{F1820B46-1AA6-8798-B239-D6FA6F6169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4" name="TextBox 17">
                <a:extLst>
                  <a:ext uri="{FF2B5EF4-FFF2-40B4-BE49-F238E27FC236}">
                    <a16:creationId xmlns:a16="http://schemas.microsoft.com/office/drawing/2014/main" id="{4981703C-3BCE-9404-7802-C91B5C65A89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8">
              <a:extLst>
                <a:ext uri="{FF2B5EF4-FFF2-40B4-BE49-F238E27FC236}">
                  <a16:creationId xmlns:a16="http://schemas.microsoft.com/office/drawing/2014/main" id="{B8067640-903B-D1F0-00EC-A050AED25573}"/>
                </a:ext>
              </a:extLst>
            </p:cNvPr>
            <p:cNvGrpSpPr/>
            <p:nvPr/>
          </p:nvGrpSpPr>
          <p:grpSpPr>
            <a:xfrm>
              <a:off x="1111367" y="0"/>
              <a:ext cx="428090" cy="428090"/>
              <a:chOff x="0" y="0"/>
              <a:chExt cx="812800" cy="812800"/>
            </a:xfrm>
          </p:grpSpPr>
          <p:sp>
            <p:nvSpPr>
              <p:cNvPr id="11" name="Freeform 19">
                <a:extLst>
                  <a:ext uri="{FF2B5EF4-FFF2-40B4-BE49-F238E27FC236}">
                    <a16:creationId xmlns:a16="http://schemas.microsoft.com/office/drawing/2014/main" id="{8CAC2FED-FA50-7902-ED99-93731B54C3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2" name="TextBox 20">
                <a:extLst>
                  <a:ext uri="{FF2B5EF4-FFF2-40B4-BE49-F238E27FC236}">
                    <a16:creationId xmlns:a16="http://schemas.microsoft.com/office/drawing/2014/main" id="{4D19940C-4A0F-44AB-A71A-CECF0BE2357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9" name="Rounded Rectangle 18">
            <a:extLst>
              <a:ext uri="{FF2B5EF4-FFF2-40B4-BE49-F238E27FC236}">
                <a16:creationId xmlns:a16="http://schemas.microsoft.com/office/drawing/2014/main" id="{9330A801-24FB-CCBF-11BF-0E91EEDCFB12}"/>
              </a:ext>
            </a:extLst>
          </p:cNvPr>
          <p:cNvSpPr/>
          <p:nvPr/>
        </p:nvSpPr>
        <p:spPr bwMode="auto">
          <a:xfrm>
            <a:off x="1661102" y="767636"/>
            <a:ext cx="10505191" cy="6356195"/>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90CF79BD-69E1-A6E4-5DFE-03B9D4A1C34C}"/>
              </a:ext>
            </a:extLst>
          </p:cNvPr>
          <p:cNvCxnSpPr>
            <a:cxnSpLocks/>
          </p:cNvCxnSpPr>
          <p:nvPr/>
        </p:nvCxnSpPr>
        <p:spPr>
          <a:xfrm>
            <a:off x="1661102" y="1650381"/>
            <a:ext cx="10505191"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10">
            <a:extLst>
              <a:ext uri="{FF2B5EF4-FFF2-40B4-BE49-F238E27FC236}">
                <a16:creationId xmlns:a16="http://schemas.microsoft.com/office/drawing/2014/main" id="{5CE3F4C6-8B92-5DD6-7BBF-DF21541B305E}"/>
              </a:ext>
            </a:extLst>
          </p:cNvPr>
          <p:cNvSpPr txBox="1"/>
          <p:nvPr/>
        </p:nvSpPr>
        <p:spPr>
          <a:xfrm>
            <a:off x="4807253" y="2082947"/>
            <a:ext cx="7523615" cy="4668329"/>
          </a:xfrm>
          <a:prstGeom prst="rect">
            <a:avLst/>
          </a:prstGeom>
        </p:spPr>
        <p:txBody>
          <a:bodyPr wrap="square" lIns="0" tIns="0" rIns="0" bIns="0" rtlCol="0" anchor="t">
            <a:spAutoFit/>
          </a:bodyPr>
          <a:lstStyle/>
          <a:p>
            <a:pPr marL="342900" lvl="0" indent="-342900">
              <a:lnSpc>
                <a:spcPts val="4134"/>
              </a:lnSpc>
              <a:spcBef>
                <a:spcPct val="0"/>
              </a:spcBef>
              <a:buFontTx/>
              <a:buChar char="-"/>
            </a:pPr>
            <a:r>
              <a:rPr lang="en-US" sz="2500" u="none" strike="noStrike" dirty="0">
                <a:solidFill>
                  <a:srgbClr val="FFFFFF"/>
                </a:solidFill>
                <a:latin typeface="Asap Condensed Bold"/>
              </a:rPr>
              <a:t>Machine Translation</a:t>
            </a:r>
          </a:p>
          <a:p>
            <a:pPr marL="342900" lvl="0" indent="-342900">
              <a:lnSpc>
                <a:spcPts val="4134"/>
              </a:lnSpc>
              <a:spcBef>
                <a:spcPct val="0"/>
              </a:spcBef>
              <a:buFontTx/>
              <a:buChar char="-"/>
            </a:pPr>
            <a:r>
              <a:rPr lang="en-US" sz="2500" u="none" strike="noStrike" dirty="0">
                <a:solidFill>
                  <a:srgbClr val="FFFFFF"/>
                </a:solidFill>
                <a:latin typeface="Asap Condensed Bold"/>
              </a:rPr>
              <a:t>Computational Power</a:t>
            </a:r>
          </a:p>
          <a:p>
            <a:pPr marL="342900" lvl="0" indent="-342900">
              <a:lnSpc>
                <a:spcPts val="4134"/>
              </a:lnSpc>
              <a:spcBef>
                <a:spcPct val="0"/>
              </a:spcBef>
              <a:buFontTx/>
              <a:buChar char="-"/>
            </a:pPr>
            <a:r>
              <a:rPr lang="en-US" sz="2500" u="none" strike="noStrike" dirty="0">
                <a:solidFill>
                  <a:srgbClr val="FFFFFF"/>
                </a:solidFill>
                <a:latin typeface="Asap Condensed Bold"/>
              </a:rPr>
              <a:t>Linguistic theorie</a:t>
            </a:r>
            <a:r>
              <a:rPr lang="en-US" sz="2500" dirty="0">
                <a:solidFill>
                  <a:srgbClr val="FFFFFF"/>
                </a:solidFill>
                <a:latin typeface="Asap Condensed Bold"/>
              </a:rPr>
              <a:t>s &amp; framework</a:t>
            </a:r>
          </a:p>
          <a:p>
            <a:pPr marL="342900" lvl="0" indent="-342900">
              <a:lnSpc>
                <a:spcPts val="4134"/>
              </a:lnSpc>
              <a:spcBef>
                <a:spcPct val="0"/>
              </a:spcBef>
              <a:buFontTx/>
              <a:buChar char="-"/>
            </a:pPr>
            <a:r>
              <a:rPr lang="en-US" sz="2500" dirty="0">
                <a:solidFill>
                  <a:srgbClr val="FFFFFF"/>
                </a:solidFill>
                <a:latin typeface="Asap Condensed Bold"/>
              </a:rPr>
              <a:t>Corpora &amp; Data Availability</a:t>
            </a:r>
          </a:p>
          <a:p>
            <a:pPr marL="342900" lvl="0" indent="-342900">
              <a:lnSpc>
                <a:spcPts val="4134"/>
              </a:lnSpc>
              <a:spcBef>
                <a:spcPct val="0"/>
              </a:spcBef>
              <a:buFontTx/>
              <a:buChar char="-"/>
            </a:pPr>
            <a:r>
              <a:rPr lang="en-US" sz="2500" dirty="0">
                <a:solidFill>
                  <a:srgbClr val="FFFFFF"/>
                </a:solidFill>
                <a:latin typeface="Asap Condensed Bold"/>
              </a:rPr>
              <a:t>Advances in ML &amp; AI</a:t>
            </a:r>
          </a:p>
          <a:p>
            <a:pPr marL="342900" lvl="0" indent="-342900">
              <a:lnSpc>
                <a:spcPts val="4134"/>
              </a:lnSpc>
              <a:spcBef>
                <a:spcPct val="0"/>
              </a:spcBef>
              <a:buFontTx/>
              <a:buChar char="-"/>
            </a:pPr>
            <a:r>
              <a:rPr lang="en-US" sz="2500" dirty="0">
                <a:solidFill>
                  <a:srgbClr val="FFFFFF"/>
                </a:solidFill>
                <a:latin typeface="Asap Condensed Bold"/>
              </a:rPr>
              <a:t>Practical Applications</a:t>
            </a:r>
          </a:p>
          <a:p>
            <a:pPr marL="342900" lvl="0" indent="-342900">
              <a:lnSpc>
                <a:spcPts val="4134"/>
              </a:lnSpc>
              <a:spcBef>
                <a:spcPct val="0"/>
              </a:spcBef>
              <a:buFontTx/>
              <a:buChar char="-"/>
            </a:pPr>
            <a:r>
              <a:rPr lang="en-US" sz="2500" dirty="0">
                <a:solidFill>
                  <a:srgbClr val="FFFFFF"/>
                </a:solidFill>
                <a:latin typeface="Asap Condensed Bold"/>
              </a:rPr>
              <a:t>Open-source communities</a:t>
            </a:r>
          </a:p>
          <a:p>
            <a:pPr marL="342900" lvl="0" indent="-342900" algn="ctr">
              <a:lnSpc>
                <a:spcPts val="4134"/>
              </a:lnSpc>
              <a:spcBef>
                <a:spcPct val="0"/>
              </a:spcBef>
              <a:buFontTx/>
              <a:buChar char="-"/>
            </a:pPr>
            <a:endParaRPr lang="en-US" sz="2000" dirty="0">
              <a:solidFill>
                <a:srgbClr val="FFFFFF"/>
              </a:solidFill>
              <a:latin typeface="Asap Condensed Bold"/>
            </a:endParaRPr>
          </a:p>
          <a:p>
            <a:pPr marL="0" lvl="0" indent="0" algn="ctr">
              <a:lnSpc>
                <a:spcPts val="4134"/>
              </a:lnSpc>
              <a:spcBef>
                <a:spcPct val="0"/>
              </a:spcBef>
            </a:pPr>
            <a:endParaRPr lang="en-US" sz="2000" u="none" strike="noStrike" dirty="0">
              <a:solidFill>
                <a:srgbClr val="FFFFFF"/>
              </a:solidFill>
              <a:latin typeface="Asap Condensed Bold"/>
            </a:endParaRPr>
          </a:p>
        </p:txBody>
      </p:sp>
      <p:grpSp>
        <p:nvGrpSpPr>
          <p:cNvPr id="35" name="Group 2">
            <a:extLst>
              <a:ext uri="{FF2B5EF4-FFF2-40B4-BE49-F238E27FC236}">
                <a16:creationId xmlns:a16="http://schemas.microsoft.com/office/drawing/2014/main" id="{54C2C114-5649-4E7C-0EC1-9E239D903239}"/>
              </a:ext>
            </a:extLst>
          </p:cNvPr>
          <p:cNvGrpSpPr/>
          <p:nvPr/>
        </p:nvGrpSpPr>
        <p:grpSpPr>
          <a:xfrm>
            <a:off x="12969298" y="1925240"/>
            <a:ext cx="1249251" cy="1297462"/>
            <a:chOff x="0" y="0"/>
            <a:chExt cx="812800" cy="812800"/>
          </a:xfrm>
        </p:grpSpPr>
        <p:sp>
          <p:nvSpPr>
            <p:cNvPr id="36" name="Freeform 3">
              <a:extLst>
                <a:ext uri="{FF2B5EF4-FFF2-40B4-BE49-F238E27FC236}">
                  <a16:creationId xmlns:a16="http://schemas.microsoft.com/office/drawing/2014/main" id="{32547CCA-8BC8-85F7-B769-3FA3B94AE4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37" name="TextBox 4">
              <a:extLst>
                <a:ext uri="{FF2B5EF4-FFF2-40B4-BE49-F238E27FC236}">
                  <a16:creationId xmlns:a16="http://schemas.microsoft.com/office/drawing/2014/main" id="{F3C0E5E9-CCA0-9B4D-74A1-4029E3B3AAB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23">
            <a:extLst>
              <a:ext uri="{FF2B5EF4-FFF2-40B4-BE49-F238E27FC236}">
                <a16:creationId xmlns:a16="http://schemas.microsoft.com/office/drawing/2014/main" id="{FF59F8A1-5C24-7317-5BB8-4251AF62EBDF}"/>
              </a:ext>
            </a:extLst>
          </p:cNvPr>
          <p:cNvGrpSpPr/>
          <p:nvPr/>
        </p:nvGrpSpPr>
        <p:grpSpPr>
          <a:xfrm>
            <a:off x="1041206" y="2257635"/>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530674" y="6430270"/>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414384" y="271089"/>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23">
            <a:extLst>
              <a:ext uri="{FF2B5EF4-FFF2-40B4-BE49-F238E27FC236}">
                <a16:creationId xmlns:a16="http://schemas.microsoft.com/office/drawing/2014/main" id="{D0325071-A02F-CC15-89CD-6F244D89E84F}"/>
              </a:ext>
            </a:extLst>
          </p:cNvPr>
          <p:cNvGrpSpPr/>
          <p:nvPr/>
        </p:nvGrpSpPr>
        <p:grpSpPr>
          <a:xfrm>
            <a:off x="12969298" y="3532222"/>
            <a:ext cx="824761" cy="827905"/>
            <a:chOff x="0" y="0"/>
            <a:chExt cx="812800" cy="812800"/>
          </a:xfrm>
        </p:grpSpPr>
        <p:sp>
          <p:nvSpPr>
            <p:cNvPr id="51" name="Freeform 24">
              <a:extLst>
                <a:ext uri="{FF2B5EF4-FFF2-40B4-BE49-F238E27FC236}">
                  <a16:creationId xmlns:a16="http://schemas.microsoft.com/office/drawing/2014/main" id="{059489C4-AF6E-54AD-0C18-E1AA7398248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52" name="TextBox 25">
              <a:extLst>
                <a:ext uri="{FF2B5EF4-FFF2-40B4-BE49-F238E27FC236}">
                  <a16:creationId xmlns:a16="http://schemas.microsoft.com/office/drawing/2014/main" id="{27BB5B46-058C-4EE6-665D-67DB2BF5ED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7798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atural Language Processing - Begin the learning naturally!">
            <a:extLst>
              <a:ext uri="{FF2B5EF4-FFF2-40B4-BE49-F238E27FC236}">
                <a16:creationId xmlns:a16="http://schemas.microsoft.com/office/drawing/2014/main" id="{064CA7A1-0C2F-A913-759C-2F3CDFECA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043" y="1073150"/>
            <a:ext cx="9182100" cy="608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571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8C164C68-705B-21C3-2311-8D894A09C30B}"/>
              </a:ext>
            </a:extLst>
          </p:cNvPr>
          <p:cNvSpPr txBox="1"/>
          <p:nvPr/>
        </p:nvSpPr>
        <p:spPr>
          <a:xfrm>
            <a:off x="5459501" y="671221"/>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dirty="0">
                <a:solidFill>
                  <a:srgbClr val="FFFFFF"/>
                </a:solidFill>
                <a:latin typeface="Asap Condensed Bold"/>
              </a:rPr>
              <a:t>COMPUTATIONAL LINGUISTICS</a:t>
            </a:r>
            <a:endParaRPr lang="en-US" sz="4000" b="1" u="none" strike="noStrike" dirty="0">
              <a:solidFill>
                <a:srgbClr val="FFFFFF"/>
              </a:solidFill>
              <a:latin typeface="Asap Condensed Bold"/>
            </a:endParaRPr>
          </a:p>
        </p:txBody>
      </p:sp>
      <p:grpSp>
        <p:nvGrpSpPr>
          <p:cNvPr id="9" name="Group 8">
            <a:extLst>
              <a:ext uri="{FF2B5EF4-FFF2-40B4-BE49-F238E27FC236}">
                <a16:creationId xmlns:a16="http://schemas.microsoft.com/office/drawing/2014/main" id="{8858A478-C414-9E4F-6EF7-26FE9C38ED8B}"/>
              </a:ext>
            </a:extLst>
          </p:cNvPr>
          <p:cNvGrpSpPr/>
          <p:nvPr/>
        </p:nvGrpSpPr>
        <p:grpSpPr>
          <a:xfrm>
            <a:off x="0" y="0"/>
            <a:ext cx="4740812" cy="8229600"/>
            <a:chOff x="9491006" y="976798"/>
            <a:chExt cx="5139394" cy="6457975"/>
          </a:xfrm>
        </p:grpSpPr>
        <p:pic>
          <p:nvPicPr>
            <p:cNvPr id="1026" name="Picture 2" descr="Introduction to English Linguistics">
              <a:extLst>
                <a:ext uri="{FF2B5EF4-FFF2-40B4-BE49-F238E27FC236}">
                  <a16:creationId xmlns:a16="http://schemas.microsoft.com/office/drawing/2014/main" id="{5720E9AD-11B5-C795-7653-777FFB42C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1006" y="4543864"/>
              <a:ext cx="5139394" cy="2890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guistics | Arts, Design &amp; Architecture - UNSW Sydney">
              <a:extLst>
                <a:ext uri="{FF2B5EF4-FFF2-40B4-BE49-F238E27FC236}">
                  <a16:creationId xmlns:a16="http://schemas.microsoft.com/office/drawing/2014/main" id="{C9D9B1AC-8514-A126-95B8-6637A9DC3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1006" y="2211732"/>
              <a:ext cx="226089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guistic meaning in theory and practice- Institute of English Studies">
              <a:extLst>
                <a:ext uri="{FF2B5EF4-FFF2-40B4-BE49-F238E27FC236}">
                  <a16:creationId xmlns:a16="http://schemas.microsoft.com/office/drawing/2014/main" id="{4A8B769B-4242-8105-5C3C-61F288993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7900" y="2219764"/>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Library, the Bush, the Closet, the Laboratory, or the Street? |  Anglophonism">
              <a:extLst>
                <a:ext uri="{FF2B5EF4-FFF2-40B4-BE49-F238E27FC236}">
                  <a16:creationId xmlns:a16="http://schemas.microsoft.com/office/drawing/2014/main" id="{186BC985-0B93-9DC8-C7AC-166F1F3337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1006" y="976798"/>
              <a:ext cx="5139394" cy="126632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ounded Rectangle 9">
            <a:extLst>
              <a:ext uri="{FF2B5EF4-FFF2-40B4-BE49-F238E27FC236}">
                <a16:creationId xmlns:a16="http://schemas.microsoft.com/office/drawing/2014/main" id="{6FAC9ECF-BCF0-4E89-9A4F-22E0AE227992}"/>
              </a:ext>
            </a:extLst>
          </p:cNvPr>
          <p:cNvSpPr/>
          <p:nvPr/>
        </p:nvSpPr>
        <p:spPr bwMode="auto">
          <a:xfrm>
            <a:off x="5753599" y="1996797"/>
            <a:ext cx="6935420" cy="4470910"/>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288F2B09-6027-50E8-466B-468EA48E3BB2}"/>
              </a:ext>
            </a:extLst>
          </p:cNvPr>
          <p:cNvCxnSpPr>
            <a:cxnSpLocks/>
          </p:cNvCxnSpPr>
          <p:nvPr/>
        </p:nvCxnSpPr>
        <p:spPr>
          <a:xfrm>
            <a:off x="5753599" y="2653992"/>
            <a:ext cx="693542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1">
            <a:extLst>
              <a:ext uri="{FF2B5EF4-FFF2-40B4-BE49-F238E27FC236}">
                <a16:creationId xmlns:a16="http://schemas.microsoft.com/office/drawing/2014/main" id="{91318F47-332A-8421-3B3F-0DDEE55EEC81}"/>
              </a:ext>
            </a:extLst>
          </p:cNvPr>
          <p:cNvGrpSpPr/>
          <p:nvPr/>
        </p:nvGrpSpPr>
        <p:grpSpPr>
          <a:xfrm>
            <a:off x="11310364" y="2247338"/>
            <a:ext cx="855618" cy="228949"/>
            <a:chOff x="0" y="0"/>
            <a:chExt cx="1539457" cy="428090"/>
          </a:xfrm>
        </p:grpSpPr>
        <p:grpSp>
          <p:nvGrpSpPr>
            <p:cNvPr id="14" name="Group 12">
              <a:extLst>
                <a:ext uri="{FF2B5EF4-FFF2-40B4-BE49-F238E27FC236}">
                  <a16:creationId xmlns:a16="http://schemas.microsoft.com/office/drawing/2014/main" id="{580947D3-4F61-7244-D234-421B3FB3E19E}"/>
                </a:ext>
              </a:extLst>
            </p:cNvPr>
            <p:cNvGrpSpPr/>
            <p:nvPr/>
          </p:nvGrpSpPr>
          <p:grpSpPr>
            <a:xfrm>
              <a:off x="0" y="0"/>
              <a:ext cx="428090" cy="428090"/>
              <a:chOff x="0" y="0"/>
              <a:chExt cx="812800" cy="812800"/>
            </a:xfrm>
          </p:grpSpPr>
          <p:sp>
            <p:nvSpPr>
              <p:cNvPr id="21" name="Freeform 13">
                <a:extLst>
                  <a:ext uri="{FF2B5EF4-FFF2-40B4-BE49-F238E27FC236}">
                    <a16:creationId xmlns:a16="http://schemas.microsoft.com/office/drawing/2014/main" id="{598DD9D9-686A-71FF-B54D-141D0E4FA8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2" name="TextBox 14">
                <a:extLst>
                  <a:ext uri="{FF2B5EF4-FFF2-40B4-BE49-F238E27FC236}">
                    <a16:creationId xmlns:a16="http://schemas.microsoft.com/office/drawing/2014/main" id="{150185F2-2847-A42A-BC1E-A2C984B0FBD1}"/>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54D80EF0-8D57-C8DC-ED0B-49D51C0591B5}"/>
                </a:ext>
              </a:extLst>
            </p:cNvPr>
            <p:cNvGrpSpPr/>
            <p:nvPr/>
          </p:nvGrpSpPr>
          <p:grpSpPr>
            <a:xfrm>
              <a:off x="556206" y="0"/>
              <a:ext cx="428090" cy="428090"/>
              <a:chOff x="0" y="0"/>
              <a:chExt cx="812800" cy="812800"/>
            </a:xfrm>
          </p:grpSpPr>
          <p:sp>
            <p:nvSpPr>
              <p:cNvPr id="19" name="Freeform 16">
                <a:extLst>
                  <a:ext uri="{FF2B5EF4-FFF2-40B4-BE49-F238E27FC236}">
                    <a16:creationId xmlns:a16="http://schemas.microsoft.com/office/drawing/2014/main" id="{008BB9D7-80F2-03A4-3D17-C4ED3A8D60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20" name="TextBox 17">
                <a:extLst>
                  <a:ext uri="{FF2B5EF4-FFF2-40B4-BE49-F238E27FC236}">
                    <a16:creationId xmlns:a16="http://schemas.microsoft.com/office/drawing/2014/main" id="{C14C2A76-5564-CF84-1B4A-83F9F09211E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6" name="Group 18">
              <a:extLst>
                <a:ext uri="{FF2B5EF4-FFF2-40B4-BE49-F238E27FC236}">
                  <a16:creationId xmlns:a16="http://schemas.microsoft.com/office/drawing/2014/main" id="{3ACF3222-1239-0832-500F-392B32714DCD}"/>
                </a:ext>
              </a:extLst>
            </p:cNvPr>
            <p:cNvGrpSpPr/>
            <p:nvPr/>
          </p:nvGrpSpPr>
          <p:grpSpPr>
            <a:xfrm>
              <a:off x="1111367" y="0"/>
              <a:ext cx="428090" cy="428090"/>
              <a:chOff x="0" y="0"/>
              <a:chExt cx="812800" cy="812800"/>
            </a:xfrm>
          </p:grpSpPr>
          <p:sp>
            <p:nvSpPr>
              <p:cNvPr id="17" name="Freeform 19">
                <a:extLst>
                  <a:ext uri="{FF2B5EF4-FFF2-40B4-BE49-F238E27FC236}">
                    <a16:creationId xmlns:a16="http://schemas.microsoft.com/office/drawing/2014/main" id="{D13A30C4-AF2B-772B-3306-E09F1A1A61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8" name="TextBox 20">
                <a:extLst>
                  <a:ext uri="{FF2B5EF4-FFF2-40B4-BE49-F238E27FC236}">
                    <a16:creationId xmlns:a16="http://schemas.microsoft.com/office/drawing/2014/main" id="{45D79D25-8F8A-36AA-7573-EB882E59FDD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3" name="TextBox 10">
            <a:extLst>
              <a:ext uri="{FF2B5EF4-FFF2-40B4-BE49-F238E27FC236}">
                <a16:creationId xmlns:a16="http://schemas.microsoft.com/office/drawing/2014/main" id="{0BA00CDB-C2D4-20BB-F6BE-225600F01176}"/>
              </a:ext>
            </a:extLst>
          </p:cNvPr>
          <p:cNvSpPr txBox="1"/>
          <p:nvPr/>
        </p:nvSpPr>
        <p:spPr>
          <a:xfrm>
            <a:off x="6077416" y="3037369"/>
            <a:ext cx="6533544" cy="3680879"/>
          </a:xfrm>
          <a:prstGeom prst="rect">
            <a:avLst/>
          </a:prstGeom>
        </p:spPr>
        <p:txBody>
          <a:bodyPr wrap="square" lIns="0" tIns="0" rIns="0" bIns="0" rtlCol="0" anchor="t">
            <a:spAutoFit/>
          </a:bodyPr>
          <a:lstStyle/>
          <a:p>
            <a:pPr lvl="0">
              <a:spcBef>
                <a:spcPct val="0"/>
              </a:spcBef>
            </a:pPr>
            <a:r>
              <a:rPr lang="en-US" sz="2500" dirty="0">
                <a:solidFill>
                  <a:srgbClr val="FFFFFF"/>
                </a:solidFill>
                <a:latin typeface="Asap Condensed Bold"/>
              </a:rPr>
              <a:t> </a:t>
            </a:r>
            <a:r>
              <a:rPr lang="en-IN" sz="2500" dirty="0">
                <a:effectLst/>
              </a:rPr>
              <a:t>👉🏻 </a:t>
            </a:r>
            <a:r>
              <a:rPr lang="en-US" sz="2500" dirty="0">
                <a:solidFill>
                  <a:srgbClr val="FFFFFF"/>
                </a:solidFill>
                <a:latin typeface="Asap Condensed Bold"/>
              </a:rPr>
              <a:t>Make computers understand human language</a:t>
            </a:r>
          </a:p>
          <a:p>
            <a:pPr lvl="0">
              <a:spcBef>
                <a:spcPct val="0"/>
              </a:spcBef>
            </a:pPr>
            <a:endParaRPr lang="en-US" sz="2500" dirty="0">
              <a:solidFill>
                <a:srgbClr val="FFFFFF"/>
              </a:solidFill>
              <a:latin typeface="Asap Condensed Bold"/>
            </a:endParaRPr>
          </a:p>
          <a:p>
            <a:pPr lvl="0">
              <a:spcBef>
                <a:spcPct val="0"/>
              </a:spcBef>
            </a:pPr>
            <a:r>
              <a:rPr lang="en-US" sz="2500" dirty="0">
                <a:solidFill>
                  <a:srgbClr val="FFFFFF"/>
                </a:solidFill>
                <a:latin typeface="Asap Condensed Bold"/>
              </a:rPr>
              <a:t> </a:t>
            </a:r>
            <a:r>
              <a:rPr lang="en-IN" sz="2500" dirty="0">
                <a:effectLst/>
              </a:rPr>
              <a:t>👉🏻</a:t>
            </a:r>
            <a:r>
              <a:rPr lang="en-US" sz="2500" dirty="0">
                <a:solidFill>
                  <a:srgbClr val="FFFFFF"/>
                </a:solidFill>
                <a:latin typeface="Asap Condensed Bold"/>
              </a:rPr>
              <a:t> Use technology to process or produce human language</a:t>
            </a:r>
          </a:p>
          <a:p>
            <a:pPr lvl="0">
              <a:spcBef>
                <a:spcPct val="0"/>
              </a:spcBef>
            </a:pPr>
            <a:endParaRPr lang="en-US" sz="2500" dirty="0">
              <a:solidFill>
                <a:srgbClr val="FFFFFF"/>
              </a:solidFill>
              <a:latin typeface="Asap Condensed Bold"/>
            </a:endParaRPr>
          </a:p>
          <a:p>
            <a:pPr lvl="0">
              <a:spcBef>
                <a:spcPct val="0"/>
              </a:spcBef>
            </a:pPr>
            <a:r>
              <a:rPr lang="en-IN" sz="2500" dirty="0">
                <a:effectLst/>
              </a:rPr>
              <a:t> 👉🏻</a:t>
            </a:r>
            <a:r>
              <a:rPr lang="en-US" sz="2500" dirty="0">
                <a:solidFill>
                  <a:srgbClr val="FFFFFF"/>
                </a:solidFill>
                <a:latin typeface="Asap Condensed Bold"/>
              </a:rPr>
              <a:t> </a:t>
            </a:r>
            <a:r>
              <a:rPr lang="en-US" sz="2500" dirty="0">
                <a:solidFill>
                  <a:srgbClr val="FFFFFF"/>
                </a:solidFill>
                <a:effectLst/>
                <a:latin typeface="Asap Condensed Bold"/>
              </a:rPr>
              <a:t>GOAL – Communicate with computers in the language we speak !!</a:t>
            </a:r>
            <a:endParaRPr lang="en-US" sz="2500" dirty="0">
              <a:solidFill>
                <a:srgbClr val="FFFFFF"/>
              </a:solidFill>
              <a:latin typeface="Asap Condensed Bold"/>
            </a:endParaRPr>
          </a:p>
          <a:p>
            <a:pPr marL="342900" lvl="0" indent="-342900" algn="ctr">
              <a:lnSpc>
                <a:spcPts val="4134"/>
              </a:lnSpc>
              <a:spcBef>
                <a:spcPct val="0"/>
              </a:spcBef>
              <a:buFontTx/>
              <a:buChar char="-"/>
            </a:pPr>
            <a:endParaRPr lang="en-US" sz="2000" dirty="0">
              <a:solidFill>
                <a:srgbClr val="FFFFFF"/>
              </a:solidFill>
              <a:latin typeface="Asap Condensed Bold"/>
            </a:endParaRPr>
          </a:p>
          <a:p>
            <a:pPr marL="0" lvl="0" indent="0" algn="ctr">
              <a:lnSpc>
                <a:spcPts val="4134"/>
              </a:lnSpc>
              <a:spcBef>
                <a:spcPct val="0"/>
              </a:spcBef>
            </a:pPr>
            <a:endParaRPr lang="en-US" sz="2000" u="none" strike="noStrike" dirty="0">
              <a:solidFill>
                <a:srgbClr val="FFFFFF"/>
              </a:solidFill>
              <a:latin typeface="Asap Condensed Bold"/>
            </a:endParaRPr>
          </a:p>
        </p:txBody>
      </p:sp>
    </p:spTree>
    <p:extLst>
      <p:ext uri="{BB962C8B-B14F-4D97-AF65-F5344CB8AC3E}">
        <p14:creationId xmlns:p14="http://schemas.microsoft.com/office/powerpoint/2010/main" val="3759354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17751" y="3557981"/>
            <a:ext cx="14194898" cy="556819"/>
          </a:xfrm>
          <a:prstGeom prst="rect">
            <a:avLst/>
          </a:prstGeom>
        </p:spPr>
        <p:txBody>
          <a:bodyPr wrap="square" lIns="0" tIns="0" rIns="0" bIns="0" rtlCol="0" anchor="t">
            <a:spAutoFit/>
          </a:bodyPr>
          <a:lstStyle/>
          <a:p>
            <a:pPr marL="0" lvl="0" indent="0" algn="ctr">
              <a:lnSpc>
                <a:spcPts val="4134"/>
              </a:lnSpc>
              <a:spcBef>
                <a:spcPct val="0"/>
              </a:spcBef>
            </a:pPr>
            <a:r>
              <a:rPr lang="en-US" sz="4800" b="1" dirty="0">
                <a:solidFill>
                  <a:srgbClr val="FFFFFF"/>
                </a:solidFill>
                <a:latin typeface="Asap Condensed Bold"/>
              </a:rPr>
              <a:t>When do you think the first chatbot was developed ?</a:t>
            </a:r>
            <a:endParaRPr lang="en-US" sz="4800" b="1" u="none" strike="noStrike" dirty="0">
              <a:solidFill>
                <a:srgbClr val="FFFFFF"/>
              </a:solidFill>
              <a:latin typeface="Asap Condensed Bold"/>
            </a:endParaRPr>
          </a:p>
        </p:txBody>
      </p:sp>
    </p:spTree>
    <p:extLst>
      <p:ext uri="{BB962C8B-B14F-4D97-AF65-F5344CB8AC3E}">
        <p14:creationId xmlns:p14="http://schemas.microsoft.com/office/powerpoint/2010/main" val="2576533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8C164C68-705B-21C3-2311-8D894A09C30B}"/>
              </a:ext>
            </a:extLst>
          </p:cNvPr>
          <p:cNvSpPr txBox="1"/>
          <p:nvPr/>
        </p:nvSpPr>
        <p:spPr>
          <a:xfrm>
            <a:off x="6692534" y="905397"/>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ELIZA, THE THERAPIST</a:t>
            </a:r>
          </a:p>
        </p:txBody>
      </p:sp>
      <p:sp>
        <p:nvSpPr>
          <p:cNvPr id="10" name="Rounded Rectangle 9">
            <a:extLst>
              <a:ext uri="{FF2B5EF4-FFF2-40B4-BE49-F238E27FC236}">
                <a16:creationId xmlns:a16="http://schemas.microsoft.com/office/drawing/2014/main" id="{6FAC9ECF-BCF0-4E89-9A4F-22E0AE227992}"/>
              </a:ext>
            </a:extLst>
          </p:cNvPr>
          <p:cNvSpPr/>
          <p:nvPr/>
        </p:nvSpPr>
        <p:spPr bwMode="auto">
          <a:xfrm>
            <a:off x="7873370" y="2135344"/>
            <a:ext cx="5161945" cy="4470910"/>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288F2B09-6027-50E8-466B-468EA48E3BB2}"/>
              </a:ext>
            </a:extLst>
          </p:cNvPr>
          <p:cNvCxnSpPr>
            <a:cxnSpLocks/>
          </p:cNvCxnSpPr>
          <p:nvPr/>
        </p:nvCxnSpPr>
        <p:spPr>
          <a:xfrm>
            <a:off x="7844956" y="2843564"/>
            <a:ext cx="5161945"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1">
            <a:extLst>
              <a:ext uri="{FF2B5EF4-FFF2-40B4-BE49-F238E27FC236}">
                <a16:creationId xmlns:a16="http://schemas.microsoft.com/office/drawing/2014/main" id="{91318F47-332A-8421-3B3F-0DDEE55EEC81}"/>
              </a:ext>
            </a:extLst>
          </p:cNvPr>
          <p:cNvGrpSpPr/>
          <p:nvPr/>
        </p:nvGrpSpPr>
        <p:grpSpPr>
          <a:xfrm>
            <a:off x="11718795" y="2406643"/>
            <a:ext cx="837479" cy="256465"/>
            <a:chOff x="0" y="0"/>
            <a:chExt cx="1539457" cy="428090"/>
          </a:xfrm>
        </p:grpSpPr>
        <p:grpSp>
          <p:nvGrpSpPr>
            <p:cNvPr id="14" name="Group 12">
              <a:extLst>
                <a:ext uri="{FF2B5EF4-FFF2-40B4-BE49-F238E27FC236}">
                  <a16:creationId xmlns:a16="http://schemas.microsoft.com/office/drawing/2014/main" id="{580947D3-4F61-7244-D234-421B3FB3E19E}"/>
                </a:ext>
              </a:extLst>
            </p:cNvPr>
            <p:cNvGrpSpPr/>
            <p:nvPr/>
          </p:nvGrpSpPr>
          <p:grpSpPr>
            <a:xfrm>
              <a:off x="0" y="0"/>
              <a:ext cx="428090" cy="428090"/>
              <a:chOff x="0" y="0"/>
              <a:chExt cx="812800" cy="812800"/>
            </a:xfrm>
          </p:grpSpPr>
          <p:sp>
            <p:nvSpPr>
              <p:cNvPr id="21" name="Freeform 13">
                <a:extLst>
                  <a:ext uri="{FF2B5EF4-FFF2-40B4-BE49-F238E27FC236}">
                    <a16:creationId xmlns:a16="http://schemas.microsoft.com/office/drawing/2014/main" id="{598DD9D9-686A-71FF-B54D-141D0E4FA8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2" name="TextBox 14">
                <a:extLst>
                  <a:ext uri="{FF2B5EF4-FFF2-40B4-BE49-F238E27FC236}">
                    <a16:creationId xmlns:a16="http://schemas.microsoft.com/office/drawing/2014/main" id="{150185F2-2847-A42A-BC1E-A2C984B0FBD1}"/>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54D80EF0-8D57-C8DC-ED0B-49D51C0591B5}"/>
                </a:ext>
              </a:extLst>
            </p:cNvPr>
            <p:cNvGrpSpPr/>
            <p:nvPr/>
          </p:nvGrpSpPr>
          <p:grpSpPr>
            <a:xfrm>
              <a:off x="556206" y="0"/>
              <a:ext cx="428090" cy="428090"/>
              <a:chOff x="0" y="0"/>
              <a:chExt cx="812800" cy="812800"/>
            </a:xfrm>
          </p:grpSpPr>
          <p:sp>
            <p:nvSpPr>
              <p:cNvPr id="19" name="Freeform 16">
                <a:extLst>
                  <a:ext uri="{FF2B5EF4-FFF2-40B4-BE49-F238E27FC236}">
                    <a16:creationId xmlns:a16="http://schemas.microsoft.com/office/drawing/2014/main" id="{008BB9D7-80F2-03A4-3D17-C4ED3A8D60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20" name="TextBox 17">
                <a:extLst>
                  <a:ext uri="{FF2B5EF4-FFF2-40B4-BE49-F238E27FC236}">
                    <a16:creationId xmlns:a16="http://schemas.microsoft.com/office/drawing/2014/main" id="{C14C2A76-5564-CF84-1B4A-83F9F09211E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6" name="Group 18">
              <a:extLst>
                <a:ext uri="{FF2B5EF4-FFF2-40B4-BE49-F238E27FC236}">
                  <a16:creationId xmlns:a16="http://schemas.microsoft.com/office/drawing/2014/main" id="{3ACF3222-1239-0832-500F-392B32714DCD}"/>
                </a:ext>
              </a:extLst>
            </p:cNvPr>
            <p:cNvGrpSpPr/>
            <p:nvPr/>
          </p:nvGrpSpPr>
          <p:grpSpPr>
            <a:xfrm>
              <a:off x="1111367" y="0"/>
              <a:ext cx="428090" cy="428090"/>
              <a:chOff x="0" y="0"/>
              <a:chExt cx="812800" cy="812800"/>
            </a:xfrm>
          </p:grpSpPr>
          <p:sp>
            <p:nvSpPr>
              <p:cNvPr id="17" name="Freeform 19">
                <a:extLst>
                  <a:ext uri="{FF2B5EF4-FFF2-40B4-BE49-F238E27FC236}">
                    <a16:creationId xmlns:a16="http://schemas.microsoft.com/office/drawing/2014/main" id="{D13A30C4-AF2B-772B-3306-E09F1A1A61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8" name="TextBox 20">
                <a:extLst>
                  <a:ext uri="{FF2B5EF4-FFF2-40B4-BE49-F238E27FC236}">
                    <a16:creationId xmlns:a16="http://schemas.microsoft.com/office/drawing/2014/main" id="{45D79D25-8F8A-36AA-7573-EB882E59FDD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3" name="TextBox 10">
            <a:extLst>
              <a:ext uri="{FF2B5EF4-FFF2-40B4-BE49-F238E27FC236}">
                <a16:creationId xmlns:a16="http://schemas.microsoft.com/office/drawing/2014/main" id="{0BA00CDB-C2D4-20BB-F6BE-225600F01176}"/>
              </a:ext>
            </a:extLst>
          </p:cNvPr>
          <p:cNvSpPr txBox="1"/>
          <p:nvPr/>
        </p:nvSpPr>
        <p:spPr>
          <a:xfrm>
            <a:off x="8479702" y="3200046"/>
            <a:ext cx="4527199" cy="3385542"/>
          </a:xfrm>
          <a:prstGeom prst="rect">
            <a:avLst/>
          </a:prstGeom>
        </p:spPr>
        <p:txBody>
          <a:bodyPr wrap="square" lIns="0" tIns="0" rIns="0" bIns="0" rtlCol="0" anchor="t">
            <a:spAutoFit/>
          </a:bodyPr>
          <a:lstStyle/>
          <a:p>
            <a:pPr lvl="0">
              <a:spcBef>
                <a:spcPct val="0"/>
              </a:spcBef>
            </a:pPr>
            <a:r>
              <a:rPr lang="en-US" sz="2000" dirty="0">
                <a:solidFill>
                  <a:schemeClr val="bg1"/>
                </a:solidFill>
                <a:latin typeface="Asap Condensed Bold"/>
              </a:rPr>
              <a:t> - </a:t>
            </a:r>
            <a:r>
              <a:rPr lang="en-IN" sz="2000" dirty="0">
                <a:solidFill>
                  <a:schemeClr val="bg1"/>
                </a:solidFill>
                <a:effectLst/>
              </a:rPr>
              <a:t> </a:t>
            </a:r>
            <a:r>
              <a:rPr lang="en-US" sz="2000" dirty="0">
                <a:solidFill>
                  <a:schemeClr val="bg1"/>
                </a:solidFill>
                <a:effectLst/>
                <a:latin typeface="Asap Condensed Bold"/>
              </a:rPr>
              <a:t>Bot based on patter</a:t>
            </a:r>
            <a:r>
              <a:rPr lang="en-US" sz="2000" dirty="0">
                <a:solidFill>
                  <a:schemeClr val="bg1"/>
                </a:solidFill>
                <a:latin typeface="Asap Condensed Bold"/>
              </a:rPr>
              <a:t>n matching</a:t>
            </a:r>
          </a:p>
          <a:p>
            <a:pPr lvl="0">
              <a:spcBef>
                <a:spcPct val="0"/>
              </a:spcBef>
            </a:pPr>
            <a:r>
              <a:rPr lang="en-IN" sz="2000" dirty="0">
                <a:solidFill>
                  <a:schemeClr val="bg1"/>
                </a:solidFill>
                <a:latin typeface="Asap Condensed Bold"/>
              </a:rPr>
              <a:t> -  </a:t>
            </a:r>
            <a:r>
              <a:rPr lang="en-US" sz="2000" dirty="0">
                <a:solidFill>
                  <a:schemeClr val="bg1"/>
                </a:solidFill>
                <a:latin typeface="Asap Condensed Bold"/>
              </a:rPr>
              <a:t>D</a:t>
            </a:r>
            <a:r>
              <a:rPr lang="en-US" sz="2000" dirty="0">
                <a:solidFill>
                  <a:schemeClr val="bg1"/>
                </a:solidFill>
                <a:effectLst/>
                <a:latin typeface="Asap Condensed Bold"/>
              </a:rPr>
              <a:t>irectives given in scripts</a:t>
            </a:r>
          </a:p>
          <a:p>
            <a:pPr lvl="0">
              <a:spcBef>
                <a:spcPct val="0"/>
              </a:spcBef>
            </a:pPr>
            <a:r>
              <a:rPr lang="en-US" sz="2000" dirty="0">
                <a:solidFill>
                  <a:schemeClr val="bg1"/>
                </a:solidFill>
                <a:latin typeface="Asap Condensed Bold"/>
              </a:rPr>
              <a:t> -  Coded with MAD</a:t>
            </a:r>
          </a:p>
          <a:p>
            <a:pPr lvl="0">
              <a:spcBef>
                <a:spcPct val="0"/>
              </a:spcBef>
            </a:pPr>
            <a:r>
              <a:rPr lang="en-US" sz="2000" dirty="0">
                <a:solidFill>
                  <a:schemeClr val="bg1"/>
                </a:solidFill>
                <a:latin typeface="Asap Condensed Bold"/>
              </a:rPr>
              <a:t> -  Rule book – DOCTOR Script</a:t>
            </a:r>
          </a:p>
          <a:p>
            <a:pPr marL="342900" lvl="0" indent="-342900">
              <a:spcBef>
                <a:spcPct val="0"/>
              </a:spcBef>
              <a:buFontTx/>
              <a:buChar char="-"/>
            </a:pPr>
            <a:endParaRPr lang="en-US" sz="2000" dirty="0">
              <a:solidFill>
                <a:schemeClr val="bg1"/>
              </a:solidFill>
              <a:latin typeface="Asap Condensed Bold"/>
            </a:endParaRPr>
          </a:p>
          <a:p>
            <a:pPr lvl="0">
              <a:spcBef>
                <a:spcPct val="0"/>
              </a:spcBef>
            </a:pPr>
            <a:endParaRPr lang="en-US" sz="2000" dirty="0">
              <a:solidFill>
                <a:schemeClr val="bg1"/>
              </a:solidFill>
              <a:latin typeface="Asap Condensed Bold"/>
            </a:endParaRPr>
          </a:p>
          <a:p>
            <a:pPr lvl="0">
              <a:spcBef>
                <a:spcPct val="0"/>
              </a:spcBef>
            </a:pPr>
            <a:r>
              <a:rPr lang="en-US" sz="2000" dirty="0">
                <a:solidFill>
                  <a:schemeClr val="bg1"/>
                </a:solidFill>
                <a:latin typeface="Asap Condensed Bold"/>
              </a:rPr>
              <a:t>Indeed ,the precursor </a:t>
            </a:r>
            <a:r>
              <a:rPr lang="en-US" sz="2000" dirty="0" err="1">
                <a:solidFill>
                  <a:schemeClr val="bg1"/>
                </a:solidFill>
                <a:latin typeface="Asap Condensed Bold"/>
              </a:rPr>
              <a:t>Galentine</a:t>
            </a:r>
            <a:r>
              <a:rPr lang="en-US" sz="2000" dirty="0">
                <a:solidFill>
                  <a:schemeClr val="bg1"/>
                </a:solidFill>
                <a:latin typeface="Asap Condensed Bold"/>
              </a:rPr>
              <a:t> for Alexa and SIRI </a:t>
            </a:r>
            <a:r>
              <a:rPr lang="en-IN" sz="1600" dirty="0">
                <a:effectLst/>
              </a:rPr>
              <a:t>⭐</a:t>
            </a:r>
            <a:endParaRPr lang="en-US" sz="2000" dirty="0">
              <a:solidFill>
                <a:schemeClr val="bg1"/>
              </a:solidFill>
              <a:latin typeface="Asap Condensed Bold"/>
            </a:endParaRPr>
          </a:p>
          <a:p>
            <a:pPr lvl="0">
              <a:spcBef>
                <a:spcPct val="0"/>
              </a:spcBef>
            </a:pPr>
            <a:r>
              <a:rPr lang="en-US" sz="2000" dirty="0">
                <a:solidFill>
                  <a:schemeClr val="bg1"/>
                </a:solidFill>
                <a:latin typeface="Asap Condensed Bold"/>
              </a:rPr>
              <a:t> </a:t>
            </a:r>
            <a:endParaRPr lang="en-US" sz="2000" dirty="0">
              <a:solidFill>
                <a:schemeClr val="bg1"/>
              </a:solidFill>
              <a:effectLst/>
              <a:latin typeface="Asap Condensed Bold"/>
            </a:endParaRPr>
          </a:p>
          <a:p>
            <a:pPr lvl="0">
              <a:spcBef>
                <a:spcPct val="0"/>
              </a:spcBef>
            </a:pPr>
            <a:endParaRPr lang="en-US" sz="2000" u="none" strike="noStrike" dirty="0">
              <a:solidFill>
                <a:schemeClr val="bg1"/>
              </a:solidFill>
              <a:latin typeface="Asap Condensed Bold"/>
            </a:endParaRPr>
          </a:p>
          <a:p>
            <a:endParaRPr lang="en-US" sz="2000" u="none" strike="noStrike" dirty="0">
              <a:solidFill>
                <a:schemeClr val="bg1"/>
              </a:solidFill>
              <a:latin typeface="Asap Condensed Bold"/>
            </a:endParaRPr>
          </a:p>
        </p:txBody>
      </p:sp>
      <p:pic>
        <p:nvPicPr>
          <p:cNvPr id="2050" name="Picture 2" descr="ELIZA - Wikipedia">
            <a:extLst>
              <a:ext uri="{FF2B5EF4-FFF2-40B4-BE49-F238E27FC236}">
                <a16:creationId xmlns:a16="http://schemas.microsoft.com/office/drawing/2014/main" id="{C466DF28-8B1B-1C07-61FE-A7C4820FC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82" y="453990"/>
            <a:ext cx="6040089" cy="39168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roduction to chatbots in healthcare">
            <a:extLst>
              <a:ext uri="{FF2B5EF4-FFF2-40B4-BE49-F238E27FC236}">
                <a16:creationId xmlns:a16="http://schemas.microsoft.com/office/drawing/2014/main" id="{12616E92-DBA4-FBC8-D09E-F9BE4E432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282" y="4370799"/>
            <a:ext cx="6040089" cy="3545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611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a:extLst>
              <a:ext uri="{FF2B5EF4-FFF2-40B4-BE49-F238E27FC236}">
                <a16:creationId xmlns:a16="http://schemas.microsoft.com/office/drawing/2014/main" id="{8C164C68-705B-21C3-2311-8D894A09C30B}"/>
              </a:ext>
            </a:extLst>
          </p:cNvPr>
          <p:cNvSpPr txBox="1"/>
          <p:nvPr/>
        </p:nvSpPr>
        <p:spPr>
          <a:xfrm>
            <a:off x="3308065" y="425895"/>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CL (AKA) NLP </a:t>
            </a:r>
            <a:r>
              <a:rPr lang="en-US" sz="4000" b="1" dirty="0">
                <a:solidFill>
                  <a:srgbClr val="FFFFFF"/>
                </a:solidFill>
                <a:latin typeface="Asap Condensed Bold"/>
              </a:rPr>
              <a:t>IN</a:t>
            </a:r>
            <a:r>
              <a:rPr lang="en-US" sz="4000" b="1" u="none" strike="noStrike" dirty="0">
                <a:solidFill>
                  <a:srgbClr val="FFFFFF"/>
                </a:solidFill>
                <a:latin typeface="Asap Condensed Bold"/>
              </a:rPr>
              <a:t> DAILY LIFE </a:t>
            </a:r>
          </a:p>
        </p:txBody>
      </p:sp>
      <p:pic>
        <p:nvPicPr>
          <p:cNvPr id="3" name="Picture 2" descr="A computer with gears and folders&#10;&#10;Description automatically generated">
            <a:extLst>
              <a:ext uri="{FF2B5EF4-FFF2-40B4-BE49-F238E27FC236}">
                <a16:creationId xmlns:a16="http://schemas.microsoft.com/office/drawing/2014/main" id="{5C6F8C4E-DD2D-FEAD-69E4-4169E30FE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3" y="1886420"/>
            <a:ext cx="2174643" cy="1444471"/>
          </a:xfrm>
          <a:prstGeom prst="rect">
            <a:avLst/>
          </a:prstGeom>
        </p:spPr>
      </p:pic>
      <p:pic>
        <p:nvPicPr>
          <p:cNvPr id="5" name="Picture 4" descr="A gauge with different colored faces&#10;&#10;Description automatically generated">
            <a:extLst>
              <a:ext uri="{FF2B5EF4-FFF2-40B4-BE49-F238E27FC236}">
                <a16:creationId xmlns:a16="http://schemas.microsoft.com/office/drawing/2014/main" id="{9A93BDD3-7F96-25DA-FD97-87A109E99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8365" y="2852792"/>
            <a:ext cx="3643001" cy="2045769"/>
          </a:xfrm>
          <a:prstGeom prst="rect">
            <a:avLst/>
          </a:prstGeom>
        </p:spPr>
      </p:pic>
      <p:pic>
        <p:nvPicPr>
          <p:cNvPr id="3078" name="Picture 6" descr="Content filtering, content filtering icon, data control, traffic management  icon - Download on Iconfinder">
            <a:extLst>
              <a:ext uri="{FF2B5EF4-FFF2-40B4-BE49-F238E27FC236}">
                <a16:creationId xmlns:a16="http://schemas.microsoft.com/office/drawing/2014/main" id="{B73786DE-3268-8AA9-71FD-CD264D9C9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1871" y="1886420"/>
            <a:ext cx="1683329" cy="168332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hatbot - Free technology icons">
            <a:extLst>
              <a:ext uri="{FF2B5EF4-FFF2-40B4-BE49-F238E27FC236}">
                <a16:creationId xmlns:a16="http://schemas.microsoft.com/office/drawing/2014/main" id="{D6A70F0C-0DBA-FD9A-AA67-A63596666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7300" y="2930851"/>
            <a:ext cx="1884554" cy="188455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Knowledge icons for free download | Freepik">
            <a:extLst>
              <a:ext uri="{FF2B5EF4-FFF2-40B4-BE49-F238E27FC236}">
                <a16:creationId xmlns:a16="http://schemas.microsoft.com/office/drawing/2014/main" id="{AD20F742-D79B-409D-C809-B3654021F7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19552" y="2104556"/>
            <a:ext cx="1496472" cy="14964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EFEA31E-FE86-E4BA-6D48-DA8E5945EC96}"/>
              </a:ext>
            </a:extLst>
          </p:cNvPr>
          <p:cNvPicPr>
            <a:picLocks noChangeAspect="1"/>
          </p:cNvPicPr>
          <p:nvPr/>
        </p:nvPicPr>
        <p:blipFill>
          <a:blip r:embed="rId8"/>
          <a:stretch>
            <a:fillRect/>
          </a:stretch>
        </p:blipFill>
        <p:spPr>
          <a:xfrm>
            <a:off x="3194823" y="5603968"/>
            <a:ext cx="7716929" cy="2147393"/>
          </a:xfrm>
          <a:prstGeom prst="rect">
            <a:avLst/>
          </a:prstGeom>
        </p:spPr>
      </p:pic>
    </p:spTree>
    <p:extLst>
      <p:ext uri="{BB962C8B-B14F-4D97-AF65-F5344CB8AC3E}">
        <p14:creationId xmlns:p14="http://schemas.microsoft.com/office/powerpoint/2010/main" val="3198523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02031" y="961858"/>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dirty="0">
                <a:solidFill>
                  <a:srgbClr val="FFFFFF"/>
                </a:solidFill>
                <a:latin typeface="Asap Condensed Bold"/>
              </a:rPr>
              <a:t>CL vs NLP</a:t>
            </a:r>
            <a:endParaRPr lang="en-US" sz="4000" b="1" u="none" strike="noStrike" dirty="0">
              <a:solidFill>
                <a:srgbClr val="FFFFFF"/>
              </a:solidFill>
              <a:latin typeface="Asap Condensed Bold"/>
            </a:endParaRPr>
          </a:p>
        </p:txBody>
      </p:sp>
      <p:grpSp>
        <p:nvGrpSpPr>
          <p:cNvPr id="7" name="Group 11">
            <a:extLst>
              <a:ext uri="{FF2B5EF4-FFF2-40B4-BE49-F238E27FC236}">
                <a16:creationId xmlns:a16="http://schemas.microsoft.com/office/drawing/2014/main" id="{1251C165-3FD4-4540-F1E7-5DC9C5E9E9CB}"/>
              </a:ext>
            </a:extLst>
          </p:cNvPr>
          <p:cNvGrpSpPr/>
          <p:nvPr/>
        </p:nvGrpSpPr>
        <p:grpSpPr>
          <a:xfrm>
            <a:off x="10663593" y="1114972"/>
            <a:ext cx="855618" cy="228949"/>
            <a:chOff x="0" y="0"/>
            <a:chExt cx="1539457" cy="428090"/>
          </a:xfrm>
        </p:grpSpPr>
        <p:grpSp>
          <p:nvGrpSpPr>
            <p:cNvPr id="8" name="Group 12">
              <a:extLst>
                <a:ext uri="{FF2B5EF4-FFF2-40B4-BE49-F238E27FC236}">
                  <a16:creationId xmlns:a16="http://schemas.microsoft.com/office/drawing/2014/main" id="{E40BFC68-A5A2-4D5F-1D8C-3A6E15B5A684}"/>
                </a:ext>
              </a:extLst>
            </p:cNvPr>
            <p:cNvGrpSpPr/>
            <p:nvPr/>
          </p:nvGrpSpPr>
          <p:grpSpPr>
            <a:xfrm>
              <a:off x="0" y="0"/>
              <a:ext cx="428090" cy="428090"/>
              <a:chOff x="0" y="0"/>
              <a:chExt cx="812800" cy="812800"/>
            </a:xfrm>
          </p:grpSpPr>
          <p:sp>
            <p:nvSpPr>
              <p:cNvPr id="15" name="Freeform 13">
                <a:extLst>
                  <a:ext uri="{FF2B5EF4-FFF2-40B4-BE49-F238E27FC236}">
                    <a16:creationId xmlns:a16="http://schemas.microsoft.com/office/drawing/2014/main" id="{335E01FE-695E-3BDF-14A8-3598A530CD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6" name="TextBox 14">
                <a:extLst>
                  <a:ext uri="{FF2B5EF4-FFF2-40B4-BE49-F238E27FC236}">
                    <a16:creationId xmlns:a16="http://schemas.microsoft.com/office/drawing/2014/main" id="{1FDBD882-5B5D-AD02-2653-B7DD3F3D409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15">
              <a:extLst>
                <a:ext uri="{FF2B5EF4-FFF2-40B4-BE49-F238E27FC236}">
                  <a16:creationId xmlns:a16="http://schemas.microsoft.com/office/drawing/2014/main" id="{8D75EEA7-2469-471D-50B4-203FCE88E214}"/>
                </a:ext>
              </a:extLst>
            </p:cNvPr>
            <p:cNvGrpSpPr/>
            <p:nvPr/>
          </p:nvGrpSpPr>
          <p:grpSpPr>
            <a:xfrm>
              <a:off x="556206" y="0"/>
              <a:ext cx="428090" cy="428090"/>
              <a:chOff x="0" y="0"/>
              <a:chExt cx="812800" cy="812800"/>
            </a:xfrm>
          </p:grpSpPr>
          <p:sp>
            <p:nvSpPr>
              <p:cNvPr id="13" name="Freeform 16">
                <a:extLst>
                  <a:ext uri="{FF2B5EF4-FFF2-40B4-BE49-F238E27FC236}">
                    <a16:creationId xmlns:a16="http://schemas.microsoft.com/office/drawing/2014/main" id="{F1820B46-1AA6-8798-B239-D6FA6F6169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4" name="TextBox 17">
                <a:extLst>
                  <a:ext uri="{FF2B5EF4-FFF2-40B4-BE49-F238E27FC236}">
                    <a16:creationId xmlns:a16="http://schemas.microsoft.com/office/drawing/2014/main" id="{4981703C-3BCE-9404-7802-C91B5C65A89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8">
              <a:extLst>
                <a:ext uri="{FF2B5EF4-FFF2-40B4-BE49-F238E27FC236}">
                  <a16:creationId xmlns:a16="http://schemas.microsoft.com/office/drawing/2014/main" id="{B8067640-903B-D1F0-00EC-A050AED25573}"/>
                </a:ext>
              </a:extLst>
            </p:cNvPr>
            <p:cNvGrpSpPr/>
            <p:nvPr/>
          </p:nvGrpSpPr>
          <p:grpSpPr>
            <a:xfrm>
              <a:off x="1111367" y="0"/>
              <a:ext cx="428090" cy="428090"/>
              <a:chOff x="0" y="0"/>
              <a:chExt cx="812800" cy="812800"/>
            </a:xfrm>
          </p:grpSpPr>
          <p:sp>
            <p:nvSpPr>
              <p:cNvPr id="11" name="Freeform 19">
                <a:extLst>
                  <a:ext uri="{FF2B5EF4-FFF2-40B4-BE49-F238E27FC236}">
                    <a16:creationId xmlns:a16="http://schemas.microsoft.com/office/drawing/2014/main" id="{8CAC2FED-FA50-7902-ED99-93731B54C3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2" name="TextBox 20">
                <a:extLst>
                  <a:ext uri="{FF2B5EF4-FFF2-40B4-BE49-F238E27FC236}">
                    <a16:creationId xmlns:a16="http://schemas.microsoft.com/office/drawing/2014/main" id="{4D19940C-4A0F-44AB-A71A-CECF0BE2357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9" name="Rounded Rectangle 18">
            <a:extLst>
              <a:ext uri="{FF2B5EF4-FFF2-40B4-BE49-F238E27FC236}">
                <a16:creationId xmlns:a16="http://schemas.microsoft.com/office/drawing/2014/main" id="{9330A801-24FB-CCBF-11BF-0E91EEDCFB12}"/>
              </a:ext>
            </a:extLst>
          </p:cNvPr>
          <p:cNvSpPr/>
          <p:nvPr/>
        </p:nvSpPr>
        <p:spPr bwMode="auto">
          <a:xfrm>
            <a:off x="1661102" y="767637"/>
            <a:ext cx="10505191" cy="511652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90CF79BD-69E1-A6E4-5DFE-03B9D4A1C34C}"/>
              </a:ext>
            </a:extLst>
          </p:cNvPr>
          <p:cNvCxnSpPr>
            <a:cxnSpLocks/>
          </p:cNvCxnSpPr>
          <p:nvPr/>
        </p:nvCxnSpPr>
        <p:spPr>
          <a:xfrm>
            <a:off x="1661102" y="1491618"/>
            <a:ext cx="10505191"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10">
            <a:extLst>
              <a:ext uri="{FF2B5EF4-FFF2-40B4-BE49-F238E27FC236}">
                <a16:creationId xmlns:a16="http://schemas.microsoft.com/office/drawing/2014/main" id="{5CE3F4C6-8B92-5DD6-7BBF-DF21541B305E}"/>
              </a:ext>
            </a:extLst>
          </p:cNvPr>
          <p:cNvSpPr txBox="1"/>
          <p:nvPr/>
        </p:nvSpPr>
        <p:spPr>
          <a:xfrm>
            <a:off x="3740403" y="1741616"/>
            <a:ext cx="7523615" cy="4142544"/>
          </a:xfrm>
          <a:prstGeom prst="rect">
            <a:avLst/>
          </a:prstGeom>
        </p:spPr>
        <p:txBody>
          <a:bodyPr wrap="square" lIns="0" tIns="0" rIns="0" bIns="0" rtlCol="0" anchor="t">
            <a:spAutoFit/>
          </a:bodyPr>
          <a:lstStyle/>
          <a:p>
            <a:pPr lvl="0" algn="just">
              <a:lnSpc>
                <a:spcPts val="4134"/>
              </a:lnSpc>
              <a:spcBef>
                <a:spcPct val="0"/>
              </a:spcBef>
            </a:pPr>
            <a:r>
              <a:rPr lang="en-US" sz="2500" dirty="0">
                <a:solidFill>
                  <a:srgbClr val="FFFFFF"/>
                </a:solidFill>
                <a:latin typeface="Asap Condensed Bold"/>
              </a:rPr>
              <a:t>COMPUTATIONAL LINGUISTICS</a:t>
            </a:r>
          </a:p>
          <a:p>
            <a:pPr marL="342900" lvl="0" indent="-342900" algn="just">
              <a:lnSpc>
                <a:spcPts val="4134"/>
              </a:lnSpc>
              <a:spcBef>
                <a:spcPct val="0"/>
              </a:spcBef>
              <a:buFontTx/>
              <a:buChar char="-"/>
            </a:pPr>
            <a:r>
              <a:rPr lang="en-US" sz="2500" dirty="0">
                <a:solidFill>
                  <a:srgbClr val="FFFFFF"/>
                </a:solidFill>
                <a:latin typeface="Asap Condensed Bold"/>
              </a:rPr>
              <a:t>You are a linguist</a:t>
            </a:r>
          </a:p>
          <a:p>
            <a:pPr marL="342900" lvl="0" indent="-342900" algn="just">
              <a:lnSpc>
                <a:spcPts val="4134"/>
              </a:lnSpc>
              <a:spcBef>
                <a:spcPct val="0"/>
              </a:spcBef>
              <a:buFontTx/>
              <a:buChar char="-"/>
            </a:pPr>
            <a:r>
              <a:rPr lang="en-US" sz="2500" dirty="0">
                <a:solidFill>
                  <a:srgbClr val="FFFFFF"/>
                </a:solidFill>
                <a:latin typeface="Asap Condensed Bold"/>
              </a:rPr>
              <a:t>You help computers to study &amp; understand languages</a:t>
            </a:r>
          </a:p>
          <a:p>
            <a:pPr marL="342900" lvl="0" indent="-342900" algn="just">
              <a:lnSpc>
                <a:spcPts val="4134"/>
              </a:lnSpc>
              <a:spcBef>
                <a:spcPct val="0"/>
              </a:spcBef>
              <a:buFontTx/>
              <a:buChar char="-"/>
            </a:pPr>
            <a:endParaRPr lang="en-US" sz="2500" dirty="0">
              <a:solidFill>
                <a:srgbClr val="FFFFFF"/>
              </a:solidFill>
              <a:latin typeface="Asap Condensed Bold"/>
            </a:endParaRPr>
          </a:p>
          <a:p>
            <a:pPr lvl="0" algn="just">
              <a:lnSpc>
                <a:spcPts val="4134"/>
              </a:lnSpc>
              <a:spcBef>
                <a:spcPct val="0"/>
              </a:spcBef>
            </a:pPr>
            <a:r>
              <a:rPr lang="en-US" sz="2500" dirty="0">
                <a:solidFill>
                  <a:srgbClr val="FFFFFF"/>
                </a:solidFill>
                <a:latin typeface="Asap Condensed Bold"/>
              </a:rPr>
              <a:t>NATURAL LANGUAGE PROCESSING</a:t>
            </a:r>
          </a:p>
          <a:p>
            <a:pPr marL="342900" lvl="0" indent="-342900" algn="just">
              <a:lnSpc>
                <a:spcPts val="4134"/>
              </a:lnSpc>
              <a:spcBef>
                <a:spcPct val="0"/>
              </a:spcBef>
              <a:buFontTx/>
              <a:buChar char="-"/>
            </a:pPr>
            <a:r>
              <a:rPr lang="en-US" sz="2500" dirty="0">
                <a:solidFill>
                  <a:srgbClr val="FFFFFF"/>
                </a:solidFill>
                <a:latin typeface="Asap Condensed Bold"/>
              </a:rPr>
              <a:t>You are a Computer scientist / Engineer</a:t>
            </a:r>
          </a:p>
          <a:p>
            <a:pPr marL="342900" lvl="0" indent="-342900" algn="just">
              <a:lnSpc>
                <a:spcPts val="4134"/>
              </a:lnSpc>
              <a:spcBef>
                <a:spcPct val="0"/>
              </a:spcBef>
              <a:buFontTx/>
              <a:buChar char="-"/>
            </a:pPr>
            <a:r>
              <a:rPr lang="en-US" sz="2500" dirty="0">
                <a:solidFill>
                  <a:srgbClr val="FFFFFF"/>
                </a:solidFill>
                <a:latin typeface="Asap Condensed Bold"/>
              </a:rPr>
              <a:t>You develop / work on applications involving language</a:t>
            </a:r>
            <a:endParaRPr lang="en-US" sz="2000" dirty="0">
              <a:solidFill>
                <a:srgbClr val="FFFFFF"/>
              </a:solidFill>
              <a:latin typeface="Asap Condensed Bold"/>
            </a:endParaRPr>
          </a:p>
          <a:p>
            <a:pPr marL="0" lvl="0" indent="0" algn="ctr">
              <a:lnSpc>
                <a:spcPts val="4134"/>
              </a:lnSpc>
              <a:spcBef>
                <a:spcPct val="0"/>
              </a:spcBef>
            </a:pPr>
            <a:endParaRPr lang="en-US" sz="2000" u="none" strike="noStrike" dirty="0">
              <a:solidFill>
                <a:srgbClr val="FFFFFF"/>
              </a:solidFill>
              <a:latin typeface="Asap Condensed Bold"/>
            </a:endParaRPr>
          </a:p>
        </p:txBody>
      </p:sp>
      <p:grpSp>
        <p:nvGrpSpPr>
          <p:cNvPr id="35" name="Group 2">
            <a:extLst>
              <a:ext uri="{FF2B5EF4-FFF2-40B4-BE49-F238E27FC236}">
                <a16:creationId xmlns:a16="http://schemas.microsoft.com/office/drawing/2014/main" id="{54C2C114-5649-4E7C-0EC1-9E239D903239}"/>
              </a:ext>
            </a:extLst>
          </p:cNvPr>
          <p:cNvGrpSpPr/>
          <p:nvPr/>
        </p:nvGrpSpPr>
        <p:grpSpPr>
          <a:xfrm>
            <a:off x="12969298" y="1925240"/>
            <a:ext cx="1249251" cy="1297462"/>
            <a:chOff x="0" y="0"/>
            <a:chExt cx="812800" cy="812800"/>
          </a:xfrm>
        </p:grpSpPr>
        <p:sp>
          <p:nvSpPr>
            <p:cNvPr id="36" name="Freeform 3">
              <a:extLst>
                <a:ext uri="{FF2B5EF4-FFF2-40B4-BE49-F238E27FC236}">
                  <a16:creationId xmlns:a16="http://schemas.microsoft.com/office/drawing/2014/main" id="{32547CCA-8BC8-85F7-B769-3FA3B94AE4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37" name="TextBox 4">
              <a:extLst>
                <a:ext uri="{FF2B5EF4-FFF2-40B4-BE49-F238E27FC236}">
                  <a16:creationId xmlns:a16="http://schemas.microsoft.com/office/drawing/2014/main" id="{F3C0E5E9-CCA0-9B4D-74A1-4029E3B3AAB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23">
            <a:extLst>
              <a:ext uri="{FF2B5EF4-FFF2-40B4-BE49-F238E27FC236}">
                <a16:creationId xmlns:a16="http://schemas.microsoft.com/office/drawing/2014/main" id="{FF59F8A1-5C24-7317-5BB8-4251AF62EBDF}"/>
              </a:ext>
            </a:extLst>
          </p:cNvPr>
          <p:cNvGrpSpPr/>
          <p:nvPr/>
        </p:nvGrpSpPr>
        <p:grpSpPr>
          <a:xfrm>
            <a:off x="1041206" y="2257635"/>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530674" y="6430270"/>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414384" y="271089"/>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23">
            <a:extLst>
              <a:ext uri="{FF2B5EF4-FFF2-40B4-BE49-F238E27FC236}">
                <a16:creationId xmlns:a16="http://schemas.microsoft.com/office/drawing/2014/main" id="{D0325071-A02F-CC15-89CD-6F244D89E84F}"/>
              </a:ext>
            </a:extLst>
          </p:cNvPr>
          <p:cNvGrpSpPr/>
          <p:nvPr/>
        </p:nvGrpSpPr>
        <p:grpSpPr>
          <a:xfrm>
            <a:off x="12969298" y="3532222"/>
            <a:ext cx="824761" cy="827905"/>
            <a:chOff x="0" y="0"/>
            <a:chExt cx="812800" cy="812800"/>
          </a:xfrm>
        </p:grpSpPr>
        <p:sp>
          <p:nvSpPr>
            <p:cNvPr id="51" name="Freeform 24">
              <a:extLst>
                <a:ext uri="{FF2B5EF4-FFF2-40B4-BE49-F238E27FC236}">
                  <a16:creationId xmlns:a16="http://schemas.microsoft.com/office/drawing/2014/main" id="{059489C4-AF6E-54AD-0C18-E1AA7398248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52" name="TextBox 25">
              <a:extLst>
                <a:ext uri="{FF2B5EF4-FFF2-40B4-BE49-F238E27FC236}">
                  <a16:creationId xmlns:a16="http://schemas.microsoft.com/office/drawing/2014/main" id="{27BB5B46-058C-4EE6-665D-67DB2BF5ED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TextBox 10">
            <a:extLst>
              <a:ext uri="{FF2B5EF4-FFF2-40B4-BE49-F238E27FC236}">
                <a16:creationId xmlns:a16="http://schemas.microsoft.com/office/drawing/2014/main" id="{1683E395-136F-516B-BCC2-E7636DA2212D}"/>
              </a:ext>
            </a:extLst>
          </p:cNvPr>
          <p:cNvSpPr txBox="1"/>
          <p:nvPr/>
        </p:nvSpPr>
        <p:spPr>
          <a:xfrm>
            <a:off x="3139978" y="6558519"/>
            <a:ext cx="7523615" cy="525785"/>
          </a:xfrm>
          <a:prstGeom prst="rect">
            <a:avLst/>
          </a:prstGeom>
        </p:spPr>
        <p:txBody>
          <a:bodyPr wrap="square" lIns="0" tIns="0" rIns="0" bIns="0" rtlCol="0" anchor="t">
            <a:spAutoFit/>
          </a:bodyPr>
          <a:lstStyle/>
          <a:p>
            <a:pPr marL="0" lvl="0" indent="0" algn="ctr">
              <a:lnSpc>
                <a:spcPts val="4134"/>
              </a:lnSpc>
              <a:spcBef>
                <a:spcPct val="0"/>
              </a:spcBef>
            </a:pPr>
            <a:r>
              <a:rPr lang="en-US" sz="3500" b="1" u="none" strike="noStrike" dirty="0">
                <a:solidFill>
                  <a:srgbClr val="FFFFFF"/>
                </a:solidFill>
                <a:latin typeface="Asap Condensed Bold"/>
              </a:rPr>
              <a:t>Aren’t they synonymous ?</a:t>
            </a:r>
          </a:p>
        </p:txBody>
      </p:sp>
    </p:spTree>
    <p:extLst>
      <p:ext uri="{BB962C8B-B14F-4D97-AF65-F5344CB8AC3E}">
        <p14:creationId xmlns:p14="http://schemas.microsoft.com/office/powerpoint/2010/main" val="3136503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LP @ CU Boulder | Computational Language and Education Research CLEAR |  University of Colorado Boulder">
            <a:extLst>
              <a:ext uri="{FF2B5EF4-FFF2-40B4-BE49-F238E27FC236}">
                <a16:creationId xmlns:a16="http://schemas.microsoft.com/office/drawing/2014/main" id="{8F0BE908-E51D-2F34-1190-F8A5A3E84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5317" y="4054193"/>
            <a:ext cx="3601843" cy="37599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0">
            <a:extLst>
              <a:ext uri="{FF2B5EF4-FFF2-40B4-BE49-F238E27FC236}">
                <a16:creationId xmlns:a16="http://schemas.microsoft.com/office/drawing/2014/main" id="{F453387C-7891-0A15-C63D-F6678B461B1A}"/>
              </a:ext>
            </a:extLst>
          </p:cNvPr>
          <p:cNvSpPr txBox="1"/>
          <p:nvPr/>
        </p:nvSpPr>
        <p:spPr>
          <a:xfrm>
            <a:off x="3181173" y="415448"/>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INTERDISCIPLINARY INDEED !!!</a:t>
            </a:r>
          </a:p>
        </p:txBody>
      </p:sp>
      <p:pic>
        <p:nvPicPr>
          <p:cNvPr id="8" name="Picture 7">
            <a:extLst>
              <a:ext uri="{FF2B5EF4-FFF2-40B4-BE49-F238E27FC236}">
                <a16:creationId xmlns:a16="http://schemas.microsoft.com/office/drawing/2014/main" id="{EFF96608-DC4C-3D65-9D51-6707452CABA4}"/>
              </a:ext>
            </a:extLst>
          </p:cNvPr>
          <p:cNvPicPr>
            <a:picLocks noChangeAspect="1"/>
          </p:cNvPicPr>
          <p:nvPr/>
        </p:nvPicPr>
        <p:blipFill>
          <a:blip r:embed="rId4"/>
          <a:stretch>
            <a:fillRect/>
          </a:stretch>
        </p:blipFill>
        <p:spPr>
          <a:xfrm>
            <a:off x="635621" y="1532208"/>
            <a:ext cx="4014438" cy="3653110"/>
          </a:xfrm>
          <a:prstGeom prst="rect">
            <a:avLst/>
          </a:prstGeom>
        </p:spPr>
      </p:pic>
      <p:pic>
        <p:nvPicPr>
          <p:cNvPr id="9" name="Picture 8">
            <a:extLst>
              <a:ext uri="{FF2B5EF4-FFF2-40B4-BE49-F238E27FC236}">
                <a16:creationId xmlns:a16="http://schemas.microsoft.com/office/drawing/2014/main" id="{A7C3273D-49CE-EFEE-AB58-D8BD48F6673F}"/>
              </a:ext>
            </a:extLst>
          </p:cNvPr>
          <p:cNvPicPr>
            <a:picLocks noChangeAspect="1"/>
          </p:cNvPicPr>
          <p:nvPr/>
        </p:nvPicPr>
        <p:blipFill>
          <a:blip r:embed="rId5"/>
          <a:stretch>
            <a:fillRect/>
          </a:stretch>
        </p:blipFill>
        <p:spPr>
          <a:xfrm>
            <a:off x="9322418" y="1532208"/>
            <a:ext cx="4672361" cy="3575052"/>
          </a:xfrm>
          <a:prstGeom prst="rect">
            <a:avLst/>
          </a:prstGeom>
        </p:spPr>
      </p:pic>
    </p:spTree>
    <p:extLst>
      <p:ext uri="{BB962C8B-B14F-4D97-AF65-F5344CB8AC3E}">
        <p14:creationId xmlns:p14="http://schemas.microsoft.com/office/powerpoint/2010/main" val="1202405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46CA-5DF7-4048-893F-A47362D98012}"/>
              </a:ext>
            </a:extLst>
          </p:cNvPr>
          <p:cNvSpPr>
            <a:spLocks noGrp="1"/>
          </p:cNvSpPr>
          <p:nvPr>
            <p:ph type="title" idx="4294967295"/>
          </p:nvPr>
        </p:nvSpPr>
        <p:spPr>
          <a:xfrm>
            <a:off x="1799617" y="758645"/>
            <a:ext cx="3319820" cy="76944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4400" i="0" u="none" strike="noStrike" kern="1200" cap="none" spc="0" normalizeH="0" baseline="0" noProof="0" dirty="0">
                <a:ln>
                  <a:noFill/>
                </a:ln>
                <a:solidFill>
                  <a:schemeClr val="bg1"/>
                </a:solidFill>
                <a:effectLst/>
                <a:uLnTx/>
                <a:uFillTx/>
                <a:latin typeface="Segoe UI" pitchFamily="34" charset="0"/>
                <a:ea typeface="+mn-ea"/>
                <a:cs typeface="Segoe UI" pitchFamily="34" charset="0"/>
              </a:rPr>
              <a:t>Gold Partner</a:t>
            </a:r>
          </a:p>
        </p:txBody>
      </p:sp>
      <p:sp>
        <p:nvSpPr>
          <p:cNvPr id="12" name="Title 5">
            <a:extLst>
              <a:ext uri="{FF2B5EF4-FFF2-40B4-BE49-F238E27FC236}">
                <a16:creationId xmlns:a16="http://schemas.microsoft.com/office/drawing/2014/main" id="{97FAE5D8-0312-49B8-8645-9F6303F7FF43}"/>
              </a:ext>
            </a:extLst>
          </p:cNvPr>
          <p:cNvSpPr txBox="1">
            <a:spLocks/>
          </p:cNvSpPr>
          <p:nvPr/>
        </p:nvSpPr>
        <p:spPr>
          <a:xfrm>
            <a:off x="9324926" y="742506"/>
            <a:ext cx="3678636" cy="76944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097280">
              <a:lnSpc>
                <a:spcPct val="100000"/>
              </a:lnSpc>
              <a:spcBef>
                <a:spcPts val="0"/>
              </a:spcBef>
              <a:spcAft>
                <a:spcPts val="0"/>
              </a:spcAft>
              <a:defRPr/>
            </a:pPr>
            <a:r>
              <a:rPr lang="en-IN" sz="4400" dirty="0">
                <a:ln>
                  <a:noFill/>
                </a:ln>
                <a:solidFill>
                  <a:schemeClr val="bg1"/>
                </a:solidFill>
                <a:latin typeface="Segoe UI" pitchFamily="34" charset="0"/>
              </a:rPr>
              <a:t>Venue Partner</a:t>
            </a:r>
          </a:p>
        </p:txBody>
      </p:sp>
      <p:sp>
        <p:nvSpPr>
          <p:cNvPr id="8" name="Title 5">
            <a:extLst>
              <a:ext uri="{FF2B5EF4-FFF2-40B4-BE49-F238E27FC236}">
                <a16:creationId xmlns:a16="http://schemas.microsoft.com/office/drawing/2014/main" id="{248473A2-DAD9-444B-AF48-26B729F23D3F}"/>
              </a:ext>
            </a:extLst>
          </p:cNvPr>
          <p:cNvSpPr txBox="1">
            <a:spLocks/>
          </p:cNvSpPr>
          <p:nvPr/>
        </p:nvSpPr>
        <p:spPr>
          <a:xfrm>
            <a:off x="5173331" y="4630219"/>
            <a:ext cx="4283737" cy="76944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097280">
              <a:lnSpc>
                <a:spcPct val="100000"/>
              </a:lnSpc>
              <a:spcBef>
                <a:spcPts val="0"/>
              </a:spcBef>
              <a:spcAft>
                <a:spcPts val="0"/>
              </a:spcAft>
              <a:defRPr/>
            </a:pPr>
            <a:r>
              <a:rPr lang="en-IN" sz="4400" dirty="0">
                <a:ln>
                  <a:noFill/>
                </a:ln>
                <a:solidFill>
                  <a:srgbClr val="FFFFFF"/>
                </a:solidFill>
                <a:latin typeface="Segoe UI" pitchFamily="34" charset="0"/>
              </a:rPr>
              <a:t>Learning Partner</a:t>
            </a:r>
          </a:p>
        </p:txBody>
      </p:sp>
      <p:pic>
        <p:nvPicPr>
          <p:cNvPr id="5" name="Picture 4">
            <a:extLst>
              <a:ext uri="{FF2B5EF4-FFF2-40B4-BE49-F238E27FC236}">
                <a16:creationId xmlns:a16="http://schemas.microsoft.com/office/drawing/2014/main" id="{0F66FB7A-D1FF-438C-8D35-7598AFE711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53464" y="2442213"/>
            <a:ext cx="4012126" cy="438826"/>
          </a:xfrm>
          <a:prstGeom prst="rect">
            <a:avLst/>
          </a:prstGeom>
        </p:spPr>
      </p:pic>
      <p:pic>
        <p:nvPicPr>
          <p:cNvPr id="13" name="Picture 12">
            <a:extLst>
              <a:ext uri="{FF2B5EF4-FFF2-40B4-BE49-F238E27FC236}">
                <a16:creationId xmlns:a16="http://schemas.microsoft.com/office/drawing/2014/main" id="{CED7898C-490B-460C-B5D6-C646889A1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187" y="5939416"/>
            <a:ext cx="4452026" cy="1250674"/>
          </a:xfrm>
          <a:prstGeom prst="rect">
            <a:avLst/>
          </a:prstGeom>
        </p:spPr>
      </p:pic>
      <p:pic>
        <p:nvPicPr>
          <p:cNvPr id="2050" name="Picture 2">
            <a:extLst>
              <a:ext uri="{FF2B5EF4-FFF2-40B4-BE49-F238E27FC236}">
                <a16:creationId xmlns:a16="http://schemas.microsoft.com/office/drawing/2014/main" id="{DD63BD23-E075-8EFC-A9C3-931F507AD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1743" y="1489712"/>
            <a:ext cx="2135803" cy="213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26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
            <a:extLst>
              <a:ext uri="{FF2B5EF4-FFF2-40B4-BE49-F238E27FC236}">
                <a16:creationId xmlns:a16="http://schemas.microsoft.com/office/drawing/2014/main" id="{F453387C-7891-0A15-C63D-F6678B461B1A}"/>
              </a:ext>
            </a:extLst>
          </p:cNvPr>
          <p:cNvSpPr txBox="1"/>
          <p:nvPr/>
        </p:nvSpPr>
        <p:spPr>
          <a:xfrm>
            <a:off x="2900855" y="281633"/>
            <a:ext cx="8828690"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INCEPTION TO INNOVATION</a:t>
            </a:r>
          </a:p>
        </p:txBody>
      </p:sp>
      <p:grpSp>
        <p:nvGrpSpPr>
          <p:cNvPr id="2" name="Group 26">
            <a:extLst>
              <a:ext uri="{FF2B5EF4-FFF2-40B4-BE49-F238E27FC236}">
                <a16:creationId xmlns:a16="http://schemas.microsoft.com/office/drawing/2014/main" id="{B20F9FD7-E5D4-E041-D323-1C81D2AB60E0}"/>
              </a:ext>
            </a:extLst>
          </p:cNvPr>
          <p:cNvGrpSpPr/>
          <p:nvPr/>
        </p:nvGrpSpPr>
        <p:grpSpPr>
          <a:xfrm rot="-10106257">
            <a:off x="414384" y="271089"/>
            <a:ext cx="4277818" cy="1581114"/>
            <a:chOff x="76200" y="-865360"/>
            <a:chExt cx="4334219" cy="1601960"/>
          </a:xfrm>
        </p:grpSpPr>
        <p:sp>
          <p:nvSpPr>
            <p:cNvPr id="3" name="Freeform 27">
              <a:extLst>
                <a:ext uri="{FF2B5EF4-FFF2-40B4-BE49-F238E27FC236}">
                  <a16:creationId xmlns:a16="http://schemas.microsoft.com/office/drawing/2014/main" id="{F878226F-A688-F4CA-CFB5-C8B2F563135D}"/>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 name="TextBox 28">
              <a:extLst>
                <a:ext uri="{FF2B5EF4-FFF2-40B4-BE49-F238E27FC236}">
                  <a16:creationId xmlns:a16="http://schemas.microsoft.com/office/drawing/2014/main" id="{382E0123-7FB3-5E1C-D0CA-F1DF897EC6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23">
            <a:extLst>
              <a:ext uri="{FF2B5EF4-FFF2-40B4-BE49-F238E27FC236}">
                <a16:creationId xmlns:a16="http://schemas.microsoft.com/office/drawing/2014/main" id="{EE8B68B3-DDE8-F3F1-E29E-E0FB150827B1}"/>
              </a:ext>
            </a:extLst>
          </p:cNvPr>
          <p:cNvGrpSpPr/>
          <p:nvPr/>
        </p:nvGrpSpPr>
        <p:grpSpPr>
          <a:xfrm>
            <a:off x="13459951" y="2316739"/>
            <a:ext cx="824761" cy="827905"/>
            <a:chOff x="0" y="0"/>
            <a:chExt cx="812800" cy="812800"/>
          </a:xfrm>
        </p:grpSpPr>
        <p:sp>
          <p:nvSpPr>
            <p:cNvPr id="7" name="Freeform 24">
              <a:extLst>
                <a:ext uri="{FF2B5EF4-FFF2-40B4-BE49-F238E27FC236}">
                  <a16:creationId xmlns:a16="http://schemas.microsoft.com/office/drawing/2014/main" id="{8A933E5F-E7BD-D426-9A6D-F630DF70B0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0" name="TextBox 25">
              <a:extLst>
                <a:ext uri="{FF2B5EF4-FFF2-40B4-BE49-F238E27FC236}">
                  <a16:creationId xmlns:a16="http://schemas.microsoft.com/office/drawing/2014/main" id="{0A262E12-56FB-550D-1C8E-6DBA177A793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29">
            <a:extLst>
              <a:ext uri="{FF2B5EF4-FFF2-40B4-BE49-F238E27FC236}">
                <a16:creationId xmlns:a16="http://schemas.microsoft.com/office/drawing/2014/main" id="{CCC6D162-1C06-25CF-403D-1E8CBC2E12B3}"/>
              </a:ext>
            </a:extLst>
          </p:cNvPr>
          <p:cNvGrpSpPr/>
          <p:nvPr/>
        </p:nvGrpSpPr>
        <p:grpSpPr>
          <a:xfrm>
            <a:off x="-530674" y="6430270"/>
            <a:ext cx="2560196" cy="2735973"/>
            <a:chOff x="0" y="0"/>
            <a:chExt cx="812800" cy="812800"/>
          </a:xfrm>
        </p:grpSpPr>
        <p:sp>
          <p:nvSpPr>
            <p:cNvPr id="12" name="Freeform 30">
              <a:extLst>
                <a:ext uri="{FF2B5EF4-FFF2-40B4-BE49-F238E27FC236}">
                  <a16:creationId xmlns:a16="http://schemas.microsoft.com/office/drawing/2014/main" id="{152690D0-8009-A65B-9F90-08D625A65E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3" name="TextBox 31">
              <a:extLst>
                <a:ext uri="{FF2B5EF4-FFF2-40B4-BE49-F238E27FC236}">
                  <a16:creationId xmlns:a16="http://schemas.microsoft.com/office/drawing/2014/main" id="{C7071804-020B-0B25-738F-7710533E231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23">
            <a:extLst>
              <a:ext uri="{FF2B5EF4-FFF2-40B4-BE49-F238E27FC236}">
                <a16:creationId xmlns:a16="http://schemas.microsoft.com/office/drawing/2014/main" id="{E9DD51E0-7753-1563-9D53-06F58B3B2F88}"/>
              </a:ext>
            </a:extLst>
          </p:cNvPr>
          <p:cNvGrpSpPr/>
          <p:nvPr/>
        </p:nvGrpSpPr>
        <p:grpSpPr>
          <a:xfrm>
            <a:off x="1204761" y="-281392"/>
            <a:ext cx="824761" cy="827905"/>
            <a:chOff x="0" y="0"/>
            <a:chExt cx="812800" cy="812800"/>
          </a:xfrm>
        </p:grpSpPr>
        <p:sp>
          <p:nvSpPr>
            <p:cNvPr id="15" name="Freeform 24">
              <a:extLst>
                <a:ext uri="{FF2B5EF4-FFF2-40B4-BE49-F238E27FC236}">
                  <a16:creationId xmlns:a16="http://schemas.microsoft.com/office/drawing/2014/main" id="{41ACB5C2-3B56-74C7-C158-2CF8949BCF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6" name="TextBox 25">
              <a:extLst>
                <a:ext uri="{FF2B5EF4-FFF2-40B4-BE49-F238E27FC236}">
                  <a16:creationId xmlns:a16="http://schemas.microsoft.com/office/drawing/2014/main" id="{452677E9-23EF-0488-1EFB-65B06C0CA37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2">
            <a:extLst>
              <a:ext uri="{FF2B5EF4-FFF2-40B4-BE49-F238E27FC236}">
                <a16:creationId xmlns:a16="http://schemas.microsoft.com/office/drawing/2014/main" id="{B30A1318-A4ED-1172-2F32-2F25DC8074F3}"/>
              </a:ext>
            </a:extLst>
          </p:cNvPr>
          <p:cNvGrpSpPr/>
          <p:nvPr/>
        </p:nvGrpSpPr>
        <p:grpSpPr>
          <a:xfrm>
            <a:off x="13660086" y="3787495"/>
            <a:ext cx="1249251" cy="1297462"/>
            <a:chOff x="0" y="0"/>
            <a:chExt cx="812800" cy="812800"/>
          </a:xfrm>
        </p:grpSpPr>
        <p:sp>
          <p:nvSpPr>
            <p:cNvPr id="18" name="Freeform 3">
              <a:extLst>
                <a:ext uri="{FF2B5EF4-FFF2-40B4-BE49-F238E27FC236}">
                  <a16:creationId xmlns:a16="http://schemas.microsoft.com/office/drawing/2014/main" id="{05B6E272-9966-B349-71F5-70720D6A43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9" name="TextBox 4">
              <a:extLst>
                <a:ext uri="{FF2B5EF4-FFF2-40B4-BE49-F238E27FC236}">
                  <a16:creationId xmlns:a16="http://schemas.microsoft.com/office/drawing/2014/main" id="{2132653E-C6B1-8FB1-1D62-59CAE3C6370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10">
            <a:extLst>
              <a:ext uri="{FF2B5EF4-FFF2-40B4-BE49-F238E27FC236}">
                <a16:creationId xmlns:a16="http://schemas.microsoft.com/office/drawing/2014/main" id="{B4B7859D-59F1-A93B-AD9D-362658744456}"/>
              </a:ext>
            </a:extLst>
          </p:cNvPr>
          <p:cNvSpPr txBox="1"/>
          <p:nvPr/>
        </p:nvSpPr>
        <p:spPr>
          <a:xfrm>
            <a:off x="818938" y="3481161"/>
            <a:ext cx="926288" cy="462050"/>
          </a:xfrm>
          <a:prstGeom prst="rect">
            <a:avLst/>
          </a:prstGeom>
        </p:spPr>
        <p:txBody>
          <a:bodyPr wrap="square" lIns="0" tIns="0" rIns="0" bIns="0" rtlCol="0" anchor="t">
            <a:spAutoFit/>
          </a:bodyPr>
          <a:lstStyle/>
          <a:p>
            <a:pPr marL="0" lvl="0" indent="0" algn="ctr">
              <a:lnSpc>
                <a:spcPts val="4134"/>
              </a:lnSpc>
              <a:spcBef>
                <a:spcPct val="0"/>
              </a:spcBef>
            </a:pPr>
            <a:r>
              <a:rPr lang="en-US" sz="2000" u="none" strike="noStrike" dirty="0">
                <a:latin typeface="Asap Condensed Bold"/>
              </a:rPr>
              <a:t>1960s</a:t>
            </a:r>
          </a:p>
        </p:txBody>
      </p:sp>
      <p:sp>
        <p:nvSpPr>
          <p:cNvPr id="37" name="TextBox 10">
            <a:extLst>
              <a:ext uri="{FF2B5EF4-FFF2-40B4-BE49-F238E27FC236}">
                <a16:creationId xmlns:a16="http://schemas.microsoft.com/office/drawing/2014/main" id="{FFD047FF-60E0-E34D-BCF9-0C9E5FF062D4}"/>
              </a:ext>
            </a:extLst>
          </p:cNvPr>
          <p:cNvSpPr txBox="1"/>
          <p:nvPr/>
        </p:nvSpPr>
        <p:spPr>
          <a:xfrm>
            <a:off x="2566493" y="3481161"/>
            <a:ext cx="926288" cy="462050"/>
          </a:xfrm>
          <a:prstGeom prst="rect">
            <a:avLst/>
          </a:prstGeom>
        </p:spPr>
        <p:txBody>
          <a:bodyPr wrap="square" lIns="0" tIns="0" rIns="0" bIns="0" rtlCol="0" anchor="t">
            <a:spAutoFit/>
          </a:bodyPr>
          <a:lstStyle/>
          <a:p>
            <a:pPr marL="0" lvl="0" indent="0" algn="ctr">
              <a:lnSpc>
                <a:spcPts val="4134"/>
              </a:lnSpc>
              <a:spcBef>
                <a:spcPct val="0"/>
              </a:spcBef>
            </a:pPr>
            <a:r>
              <a:rPr lang="en-US" sz="2000" u="none" strike="noStrike" dirty="0">
                <a:latin typeface="Asap Condensed Bold"/>
              </a:rPr>
              <a:t>1990s</a:t>
            </a:r>
          </a:p>
        </p:txBody>
      </p:sp>
      <p:sp>
        <p:nvSpPr>
          <p:cNvPr id="38" name="TextBox 10">
            <a:extLst>
              <a:ext uri="{FF2B5EF4-FFF2-40B4-BE49-F238E27FC236}">
                <a16:creationId xmlns:a16="http://schemas.microsoft.com/office/drawing/2014/main" id="{F643D3D3-D364-2849-1845-ADF28F584555}"/>
              </a:ext>
            </a:extLst>
          </p:cNvPr>
          <p:cNvSpPr txBox="1"/>
          <p:nvPr/>
        </p:nvSpPr>
        <p:spPr>
          <a:xfrm>
            <a:off x="53099" y="4854543"/>
            <a:ext cx="2426221" cy="553998"/>
          </a:xfrm>
          <a:prstGeom prst="rect">
            <a:avLst/>
          </a:prstGeom>
        </p:spPr>
        <p:txBody>
          <a:bodyPr wrap="square" lIns="0" tIns="0" rIns="0" bIns="0" rtlCol="0" anchor="t">
            <a:spAutoFit/>
          </a:bodyPr>
          <a:lstStyle/>
          <a:p>
            <a:pPr marL="0" lvl="0" indent="0" algn="ctr">
              <a:spcBef>
                <a:spcPct val="0"/>
              </a:spcBef>
            </a:pPr>
            <a:r>
              <a:rPr lang="en-US" sz="1800" u="none" strike="noStrike" dirty="0">
                <a:solidFill>
                  <a:srgbClr val="FFFFFF"/>
                </a:solidFill>
                <a:latin typeface="Asap Condensed Bold"/>
              </a:rPr>
              <a:t>Rule based system &amp; </a:t>
            </a:r>
          </a:p>
          <a:p>
            <a:pPr marL="0" lvl="0" indent="0" algn="ctr">
              <a:spcBef>
                <a:spcPct val="0"/>
              </a:spcBef>
            </a:pPr>
            <a:r>
              <a:rPr lang="en-US" sz="1800" dirty="0">
                <a:solidFill>
                  <a:srgbClr val="FFFFFF"/>
                </a:solidFill>
                <a:latin typeface="Asap Condensed Bold"/>
              </a:rPr>
              <a:t>Pattern matching </a:t>
            </a:r>
            <a:endParaRPr lang="en-US" sz="1800" u="none" strike="noStrike" dirty="0">
              <a:solidFill>
                <a:srgbClr val="FFFFFF"/>
              </a:solidFill>
              <a:latin typeface="Asap Condensed Bold"/>
            </a:endParaRPr>
          </a:p>
        </p:txBody>
      </p:sp>
      <p:grpSp>
        <p:nvGrpSpPr>
          <p:cNvPr id="42" name="Group 41">
            <a:extLst>
              <a:ext uri="{FF2B5EF4-FFF2-40B4-BE49-F238E27FC236}">
                <a16:creationId xmlns:a16="http://schemas.microsoft.com/office/drawing/2014/main" id="{84CEF505-CFA1-B1B8-C90C-347F4FC7AD33}"/>
              </a:ext>
            </a:extLst>
          </p:cNvPr>
          <p:cNvGrpSpPr/>
          <p:nvPr/>
        </p:nvGrpSpPr>
        <p:grpSpPr>
          <a:xfrm rot="10800000">
            <a:off x="1204761" y="4044504"/>
            <a:ext cx="122900" cy="722626"/>
            <a:chOff x="4159169" y="4963320"/>
            <a:chExt cx="145122" cy="1091792"/>
          </a:xfrm>
        </p:grpSpPr>
        <p:cxnSp>
          <p:nvCxnSpPr>
            <p:cNvPr id="40" name="Straight Connector 39">
              <a:extLst>
                <a:ext uri="{FF2B5EF4-FFF2-40B4-BE49-F238E27FC236}">
                  <a16:creationId xmlns:a16="http://schemas.microsoft.com/office/drawing/2014/main" id="{B918620B-62F0-B42D-818E-11C36DE107BA}"/>
                </a:ext>
              </a:extLst>
            </p:cNvPr>
            <p:cNvCxnSpPr/>
            <p:nvPr/>
          </p:nvCxnSpPr>
          <p:spPr>
            <a:xfrm>
              <a:off x="4231730" y="4963320"/>
              <a:ext cx="0" cy="9802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2FCB74C6-5CBC-AAA0-9B40-FA9339FE1E2A}"/>
                </a:ext>
              </a:extLst>
            </p:cNvPr>
            <p:cNvSpPr/>
            <p:nvPr/>
          </p:nvSpPr>
          <p:spPr bwMode="auto">
            <a:xfrm>
              <a:off x="4159169" y="5899509"/>
              <a:ext cx="145122" cy="15560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18A97160-21FE-B6B4-D133-C3D1436208DC}"/>
              </a:ext>
            </a:extLst>
          </p:cNvPr>
          <p:cNvGrpSpPr/>
          <p:nvPr/>
        </p:nvGrpSpPr>
        <p:grpSpPr>
          <a:xfrm>
            <a:off x="2959247" y="2821502"/>
            <a:ext cx="122900" cy="722626"/>
            <a:chOff x="4159169" y="4963320"/>
            <a:chExt cx="145122" cy="1091792"/>
          </a:xfrm>
        </p:grpSpPr>
        <p:cxnSp>
          <p:nvCxnSpPr>
            <p:cNvPr id="44" name="Straight Connector 43">
              <a:extLst>
                <a:ext uri="{FF2B5EF4-FFF2-40B4-BE49-F238E27FC236}">
                  <a16:creationId xmlns:a16="http://schemas.microsoft.com/office/drawing/2014/main" id="{4CABB7B4-D572-B093-7E55-4CF99D650154}"/>
                </a:ext>
              </a:extLst>
            </p:cNvPr>
            <p:cNvCxnSpPr/>
            <p:nvPr/>
          </p:nvCxnSpPr>
          <p:spPr>
            <a:xfrm>
              <a:off x="4231730" y="4963320"/>
              <a:ext cx="0" cy="9802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04B10A8-73E2-9BDD-5379-77EC5A4D335F}"/>
                </a:ext>
              </a:extLst>
            </p:cNvPr>
            <p:cNvSpPr/>
            <p:nvPr/>
          </p:nvSpPr>
          <p:spPr bwMode="auto">
            <a:xfrm>
              <a:off x="4159169" y="5899509"/>
              <a:ext cx="145122" cy="15560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24744CA6-61D9-34F5-50FA-171835D86334}"/>
              </a:ext>
            </a:extLst>
          </p:cNvPr>
          <p:cNvGrpSpPr/>
          <p:nvPr/>
        </p:nvGrpSpPr>
        <p:grpSpPr>
          <a:xfrm>
            <a:off x="6740912" y="2821502"/>
            <a:ext cx="122900" cy="722626"/>
            <a:chOff x="4159169" y="4963320"/>
            <a:chExt cx="145122" cy="1091792"/>
          </a:xfrm>
        </p:grpSpPr>
        <p:cxnSp>
          <p:nvCxnSpPr>
            <p:cNvPr id="47" name="Straight Connector 46">
              <a:extLst>
                <a:ext uri="{FF2B5EF4-FFF2-40B4-BE49-F238E27FC236}">
                  <a16:creationId xmlns:a16="http://schemas.microsoft.com/office/drawing/2014/main" id="{DFC0D9E6-F656-91BF-D7B5-FFAB21844D70}"/>
                </a:ext>
              </a:extLst>
            </p:cNvPr>
            <p:cNvCxnSpPr/>
            <p:nvPr/>
          </p:nvCxnSpPr>
          <p:spPr>
            <a:xfrm>
              <a:off x="4231730" y="4963320"/>
              <a:ext cx="0" cy="9802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438B9DB-4F97-E1B2-0DF6-42C6D3E44086}"/>
                </a:ext>
              </a:extLst>
            </p:cNvPr>
            <p:cNvSpPr/>
            <p:nvPr/>
          </p:nvSpPr>
          <p:spPr bwMode="auto">
            <a:xfrm>
              <a:off x="4159169" y="5899509"/>
              <a:ext cx="145122" cy="15560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10">
            <a:extLst>
              <a:ext uri="{FF2B5EF4-FFF2-40B4-BE49-F238E27FC236}">
                <a16:creationId xmlns:a16="http://schemas.microsoft.com/office/drawing/2014/main" id="{B28F3EBD-8315-1A34-D687-EDDC745FEB62}"/>
              </a:ext>
            </a:extLst>
          </p:cNvPr>
          <p:cNvSpPr txBox="1"/>
          <p:nvPr/>
        </p:nvSpPr>
        <p:spPr>
          <a:xfrm>
            <a:off x="1813985" y="2184881"/>
            <a:ext cx="2426221" cy="553998"/>
          </a:xfrm>
          <a:prstGeom prst="rect">
            <a:avLst/>
          </a:prstGeom>
        </p:spPr>
        <p:txBody>
          <a:bodyPr wrap="square" lIns="0" tIns="0" rIns="0" bIns="0" rtlCol="0" anchor="t">
            <a:spAutoFit/>
          </a:bodyPr>
          <a:lstStyle/>
          <a:p>
            <a:pPr marL="0" lvl="0" indent="0" algn="ctr">
              <a:spcBef>
                <a:spcPct val="0"/>
              </a:spcBef>
            </a:pPr>
            <a:r>
              <a:rPr lang="en-US" sz="1800" dirty="0">
                <a:solidFill>
                  <a:srgbClr val="FFFFFF"/>
                </a:solidFill>
                <a:latin typeface="Asap Condensed Bold"/>
              </a:rPr>
              <a:t>Corpus &amp; Text-based systems</a:t>
            </a:r>
            <a:endParaRPr lang="en-US" sz="1800" u="none" strike="noStrike" dirty="0">
              <a:solidFill>
                <a:srgbClr val="FFFFFF"/>
              </a:solidFill>
              <a:latin typeface="Asap Condensed Bold"/>
            </a:endParaRPr>
          </a:p>
        </p:txBody>
      </p:sp>
      <p:grpSp>
        <p:nvGrpSpPr>
          <p:cNvPr id="50" name="Group 49">
            <a:extLst>
              <a:ext uri="{FF2B5EF4-FFF2-40B4-BE49-F238E27FC236}">
                <a16:creationId xmlns:a16="http://schemas.microsoft.com/office/drawing/2014/main" id="{6BEE5164-4E9E-9F4B-143B-4AC84A94B393}"/>
              </a:ext>
            </a:extLst>
          </p:cNvPr>
          <p:cNvGrpSpPr/>
          <p:nvPr/>
        </p:nvGrpSpPr>
        <p:grpSpPr>
          <a:xfrm rot="10800000">
            <a:off x="4744568" y="4030862"/>
            <a:ext cx="122900" cy="722626"/>
            <a:chOff x="4159169" y="4963320"/>
            <a:chExt cx="145122" cy="1091792"/>
          </a:xfrm>
        </p:grpSpPr>
        <p:cxnSp>
          <p:nvCxnSpPr>
            <p:cNvPr id="51" name="Straight Connector 50">
              <a:extLst>
                <a:ext uri="{FF2B5EF4-FFF2-40B4-BE49-F238E27FC236}">
                  <a16:creationId xmlns:a16="http://schemas.microsoft.com/office/drawing/2014/main" id="{59F1E22F-1242-1B87-5BF0-0BDFEEBFFB76}"/>
                </a:ext>
              </a:extLst>
            </p:cNvPr>
            <p:cNvCxnSpPr/>
            <p:nvPr/>
          </p:nvCxnSpPr>
          <p:spPr>
            <a:xfrm>
              <a:off x="4231730" y="4963320"/>
              <a:ext cx="0" cy="9802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E5BA98D1-DC67-28A2-3A2E-531CFEC5A904}"/>
                </a:ext>
              </a:extLst>
            </p:cNvPr>
            <p:cNvSpPr/>
            <p:nvPr/>
          </p:nvSpPr>
          <p:spPr bwMode="auto">
            <a:xfrm>
              <a:off x="4159169" y="5899509"/>
              <a:ext cx="145122" cy="15560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Box 10">
            <a:extLst>
              <a:ext uri="{FF2B5EF4-FFF2-40B4-BE49-F238E27FC236}">
                <a16:creationId xmlns:a16="http://schemas.microsoft.com/office/drawing/2014/main" id="{72C5A174-08C7-DDA0-9D4A-42C77D11AE48}"/>
              </a:ext>
            </a:extLst>
          </p:cNvPr>
          <p:cNvSpPr txBox="1"/>
          <p:nvPr/>
        </p:nvSpPr>
        <p:spPr>
          <a:xfrm>
            <a:off x="3592906" y="4854543"/>
            <a:ext cx="2426221" cy="553998"/>
          </a:xfrm>
          <a:prstGeom prst="rect">
            <a:avLst/>
          </a:prstGeom>
        </p:spPr>
        <p:txBody>
          <a:bodyPr wrap="square" lIns="0" tIns="0" rIns="0" bIns="0" rtlCol="0" anchor="t">
            <a:spAutoFit/>
          </a:bodyPr>
          <a:lstStyle/>
          <a:p>
            <a:pPr marL="0" lvl="0" indent="0" algn="ctr">
              <a:spcBef>
                <a:spcPct val="0"/>
              </a:spcBef>
            </a:pPr>
            <a:r>
              <a:rPr lang="en-US" sz="1800" u="none" strike="noStrike" dirty="0">
                <a:solidFill>
                  <a:srgbClr val="FFFFFF"/>
                </a:solidFill>
                <a:latin typeface="Asap Condensed Bold"/>
              </a:rPr>
              <a:t>Understanding core</a:t>
            </a:r>
          </a:p>
          <a:p>
            <a:pPr marL="0" lvl="0" indent="0" algn="ctr">
              <a:spcBef>
                <a:spcPct val="0"/>
              </a:spcBef>
            </a:pPr>
            <a:r>
              <a:rPr lang="en-US" sz="1800" dirty="0">
                <a:solidFill>
                  <a:srgbClr val="FFFFFF"/>
                </a:solidFill>
                <a:latin typeface="Asap Condensed Bold"/>
              </a:rPr>
              <a:t>Natural language</a:t>
            </a:r>
            <a:endParaRPr lang="en-US" sz="1800" u="none" strike="noStrike" dirty="0">
              <a:solidFill>
                <a:srgbClr val="FFFFFF"/>
              </a:solidFill>
              <a:latin typeface="Asap Condensed Bold"/>
            </a:endParaRPr>
          </a:p>
        </p:txBody>
      </p:sp>
      <p:sp>
        <p:nvSpPr>
          <p:cNvPr id="55" name="TextBox 10">
            <a:extLst>
              <a:ext uri="{FF2B5EF4-FFF2-40B4-BE49-F238E27FC236}">
                <a16:creationId xmlns:a16="http://schemas.microsoft.com/office/drawing/2014/main" id="{D347F738-5C8F-43EE-BBDB-D661FF7BEEE0}"/>
              </a:ext>
            </a:extLst>
          </p:cNvPr>
          <p:cNvSpPr txBox="1"/>
          <p:nvPr/>
        </p:nvSpPr>
        <p:spPr>
          <a:xfrm>
            <a:off x="4365187" y="3487385"/>
            <a:ext cx="926288" cy="462050"/>
          </a:xfrm>
          <a:prstGeom prst="rect">
            <a:avLst/>
          </a:prstGeom>
        </p:spPr>
        <p:txBody>
          <a:bodyPr wrap="square" lIns="0" tIns="0" rIns="0" bIns="0" rtlCol="0" anchor="t">
            <a:spAutoFit/>
          </a:bodyPr>
          <a:lstStyle/>
          <a:p>
            <a:pPr marL="0" lvl="0" indent="0" algn="ctr">
              <a:lnSpc>
                <a:spcPts val="4134"/>
              </a:lnSpc>
              <a:spcBef>
                <a:spcPct val="0"/>
              </a:spcBef>
            </a:pPr>
            <a:r>
              <a:rPr lang="en-US" sz="2000" u="none" strike="noStrike" dirty="0">
                <a:latin typeface="Asap Condensed Bold"/>
              </a:rPr>
              <a:t>2005s</a:t>
            </a:r>
          </a:p>
        </p:txBody>
      </p:sp>
      <p:sp>
        <p:nvSpPr>
          <p:cNvPr id="56" name="TextBox 10">
            <a:extLst>
              <a:ext uri="{FF2B5EF4-FFF2-40B4-BE49-F238E27FC236}">
                <a16:creationId xmlns:a16="http://schemas.microsoft.com/office/drawing/2014/main" id="{93139D5C-1F93-4D09-8272-1CCBE54B077C}"/>
              </a:ext>
            </a:extLst>
          </p:cNvPr>
          <p:cNvSpPr txBox="1"/>
          <p:nvPr/>
        </p:nvSpPr>
        <p:spPr>
          <a:xfrm>
            <a:off x="6277768" y="3492633"/>
            <a:ext cx="926288" cy="462050"/>
          </a:xfrm>
          <a:prstGeom prst="rect">
            <a:avLst/>
          </a:prstGeom>
        </p:spPr>
        <p:txBody>
          <a:bodyPr wrap="square" lIns="0" tIns="0" rIns="0" bIns="0" rtlCol="0" anchor="t">
            <a:spAutoFit/>
          </a:bodyPr>
          <a:lstStyle/>
          <a:p>
            <a:pPr marL="0" lvl="0" indent="0" algn="ctr">
              <a:lnSpc>
                <a:spcPts val="4134"/>
              </a:lnSpc>
              <a:spcBef>
                <a:spcPct val="0"/>
              </a:spcBef>
            </a:pPr>
            <a:r>
              <a:rPr lang="en-US" sz="2000" u="none" strike="noStrike" dirty="0">
                <a:latin typeface="Asap Condensed Bold"/>
              </a:rPr>
              <a:t>2017s</a:t>
            </a:r>
          </a:p>
        </p:txBody>
      </p:sp>
      <p:sp>
        <p:nvSpPr>
          <p:cNvPr id="57" name="TextBox 10">
            <a:extLst>
              <a:ext uri="{FF2B5EF4-FFF2-40B4-BE49-F238E27FC236}">
                <a16:creationId xmlns:a16="http://schemas.microsoft.com/office/drawing/2014/main" id="{E617F45E-C91E-4E23-B163-291D946FA5FD}"/>
              </a:ext>
            </a:extLst>
          </p:cNvPr>
          <p:cNvSpPr txBox="1"/>
          <p:nvPr/>
        </p:nvSpPr>
        <p:spPr>
          <a:xfrm>
            <a:off x="5589251" y="2146330"/>
            <a:ext cx="2426221" cy="553998"/>
          </a:xfrm>
          <a:prstGeom prst="rect">
            <a:avLst/>
          </a:prstGeom>
        </p:spPr>
        <p:txBody>
          <a:bodyPr wrap="square" lIns="0" tIns="0" rIns="0" bIns="0" rtlCol="0" anchor="t">
            <a:spAutoFit/>
          </a:bodyPr>
          <a:lstStyle/>
          <a:p>
            <a:pPr marL="0" lvl="0" indent="0" algn="ctr">
              <a:spcBef>
                <a:spcPct val="0"/>
              </a:spcBef>
            </a:pPr>
            <a:r>
              <a:rPr lang="en-US" sz="1800" u="none" strike="noStrike" dirty="0">
                <a:solidFill>
                  <a:srgbClr val="FFFFFF"/>
                </a:solidFill>
                <a:latin typeface="Asap Condensed Bold"/>
              </a:rPr>
              <a:t>Contextual </a:t>
            </a:r>
          </a:p>
          <a:p>
            <a:pPr marL="0" lvl="0" indent="0" algn="ctr">
              <a:spcBef>
                <a:spcPct val="0"/>
              </a:spcBef>
            </a:pPr>
            <a:r>
              <a:rPr lang="en-US" sz="1800" u="none" strike="noStrike" dirty="0">
                <a:solidFill>
                  <a:srgbClr val="FFFFFF"/>
                </a:solidFill>
                <a:latin typeface="Asap Condensed Bold"/>
              </a:rPr>
              <a:t>understanding</a:t>
            </a:r>
          </a:p>
        </p:txBody>
      </p:sp>
      <p:sp>
        <p:nvSpPr>
          <p:cNvPr id="58" name="TextBox 10">
            <a:extLst>
              <a:ext uri="{FF2B5EF4-FFF2-40B4-BE49-F238E27FC236}">
                <a16:creationId xmlns:a16="http://schemas.microsoft.com/office/drawing/2014/main" id="{A9959AFA-2C43-588A-C7F9-C15D43079B3D}"/>
              </a:ext>
            </a:extLst>
          </p:cNvPr>
          <p:cNvSpPr txBox="1"/>
          <p:nvPr/>
        </p:nvSpPr>
        <p:spPr>
          <a:xfrm>
            <a:off x="7361930" y="4827296"/>
            <a:ext cx="2426221" cy="830997"/>
          </a:xfrm>
          <a:prstGeom prst="rect">
            <a:avLst/>
          </a:prstGeom>
        </p:spPr>
        <p:txBody>
          <a:bodyPr wrap="square" lIns="0" tIns="0" rIns="0" bIns="0" rtlCol="0" anchor="t">
            <a:spAutoFit/>
          </a:bodyPr>
          <a:lstStyle/>
          <a:p>
            <a:pPr marL="0" lvl="0" indent="0" algn="ctr">
              <a:spcBef>
                <a:spcPct val="0"/>
              </a:spcBef>
            </a:pPr>
            <a:r>
              <a:rPr lang="en-US" sz="1800" u="none" strike="noStrike" dirty="0">
                <a:solidFill>
                  <a:srgbClr val="FFFFFF"/>
                </a:solidFill>
                <a:latin typeface="Asap Condensed Bold"/>
              </a:rPr>
              <a:t>BERT &amp; GPT</a:t>
            </a:r>
          </a:p>
          <a:p>
            <a:pPr marL="0" lvl="0" indent="0" algn="ctr">
              <a:spcBef>
                <a:spcPct val="0"/>
              </a:spcBef>
            </a:pPr>
            <a:r>
              <a:rPr lang="en-US" sz="1800" dirty="0">
                <a:solidFill>
                  <a:srgbClr val="FFFFFF"/>
                </a:solidFill>
                <a:latin typeface="Asap Condensed Bold"/>
              </a:rPr>
              <a:t>Human language generation</a:t>
            </a:r>
            <a:endParaRPr lang="en-US" sz="1800" u="none" strike="noStrike" dirty="0">
              <a:solidFill>
                <a:srgbClr val="FFFFFF"/>
              </a:solidFill>
              <a:latin typeface="Asap Condensed Bold"/>
            </a:endParaRPr>
          </a:p>
        </p:txBody>
      </p:sp>
      <p:grpSp>
        <p:nvGrpSpPr>
          <p:cNvPr id="59" name="Group 58">
            <a:extLst>
              <a:ext uri="{FF2B5EF4-FFF2-40B4-BE49-F238E27FC236}">
                <a16:creationId xmlns:a16="http://schemas.microsoft.com/office/drawing/2014/main" id="{AB77479D-57A6-D1C9-6075-73FEB9700B81}"/>
              </a:ext>
            </a:extLst>
          </p:cNvPr>
          <p:cNvGrpSpPr/>
          <p:nvPr/>
        </p:nvGrpSpPr>
        <p:grpSpPr>
          <a:xfrm rot="10800000">
            <a:off x="8513591" y="4030862"/>
            <a:ext cx="122900" cy="722626"/>
            <a:chOff x="4159169" y="4963320"/>
            <a:chExt cx="145122" cy="1091792"/>
          </a:xfrm>
        </p:grpSpPr>
        <p:cxnSp>
          <p:nvCxnSpPr>
            <p:cNvPr id="60" name="Straight Connector 59">
              <a:extLst>
                <a:ext uri="{FF2B5EF4-FFF2-40B4-BE49-F238E27FC236}">
                  <a16:creationId xmlns:a16="http://schemas.microsoft.com/office/drawing/2014/main" id="{9D7DC6B6-86D1-DD75-1A40-1E3646936C09}"/>
                </a:ext>
              </a:extLst>
            </p:cNvPr>
            <p:cNvCxnSpPr/>
            <p:nvPr/>
          </p:nvCxnSpPr>
          <p:spPr>
            <a:xfrm>
              <a:off x="4231730" y="4963320"/>
              <a:ext cx="0" cy="9802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A89075A5-2905-2E60-D097-90278B9C42F3}"/>
                </a:ext>
              </a:extLst>
            </p:cNvPr>
            <p:cNvSpPr/>
            <p:nvPr/>
          </p:nvSpPr>
          <p:spPr bwMode="auto">
            <a:xfrm>
              <a:off x="4159169" y="5899509"/>
              <a:ext cx="145122" cy="15560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TextBox 10">
            <a:extLst>
              <a:ext uri="{FF2B5EF4-FFF2-40B4-BE49-F238E27FC236}">
                <a16:creationId xmlns:a16="http://schemas.microsoft.com/office/drawing/2014/main" id="{A7F67832-0BCD-D03F-3407-F22C63A51F83}"/>
              </a:ext>
            </a:extLst>
          </p:cNvPr>
          <p:cNvSpPr txBox="1"/>
          <p:nvPr/>
        </p:nvSpPr>
        <p:spPr>
          <a:xfrm>
            <a:off x="8111896" y="3481161"/>
            <a:ext cx="926288" cy="462050"/>
          </a:xfrm>
          <a:prstGeom prst="rect">
            <a:avLst/>
          </a:prstGeom>
        </p:spPr>
        <p:txBody>
          <a:bodyPr wrap="square" lIns="0" tIns="0" rIns="0" bIns="0" rtlCol="0" anchor="t">
            <a:spAutoFit/>
          </a:bodyPr>
          <a:lstStyle/>
          <a:p>
            <a:pPr marL="0" lvl="0" indent="0" algn="ctr">
              <a:lnSpc>
                <a:spcPts val="4134"/>
              </a:lnSpc>
              <a:spcBef>
                <a:spcPct val="0"/>
              </a:spcBef>
            </a:pPr>
            <a:r>
              <a:rPr lang="en-US" sz="2000" u="none" strike="noStrike" dirty="0">
                <a:latin typeface="Asap Condensed Bold"/>
              </a:rPr>
              <a:t>2019</a:t>
            </a:r>
          </a:p>
        </p:txBody>
      </p:sp>
      <p:sp>
        <p:nvSpPr>
          <p:cNvPr id="63" name="TextBox 10">
            <a:extLst>
              <a:ext uri="{FF2B5EF4-FFF2-40B4-BE49-F238E27FC236}">
                <a16:creationId xmlns:a16="http://schemas.microsoft.com/office/drawing/2014/main" id="{1748D894-FDFA-8510-A556-07CA8F284DD9}"/>
              </a:ext>
            </a:extLst>
          </p:cNvPr>
          <p:cNvSpPr txBox="1"/>
          <p:nvPr/>
        </p:nvSpPr>
        <p:spPr>
          <a:xfrm>
            <a:off x="9913355" y="3481161"/>
            <a:ext cx="926288" cy="462050"/>
          </a:xfrm>
          <a:prstGeom prst="rect">
            <a:avLst/>
          </a:prstGeom>
        </p:spPr>
        <p:txBody>
          <a:bodyPr wrap="square" lIns="0" tIns="0" rIns="0" bIns="0" rtlCol="0" anchor="t">
            <a:spAutoFit/>
          </a:bodyPr>
          <a:lstStyle/>
          <a:p>
            <a:pPr marL="0" lvl="0" indent="0" algn="ctr">
              <a:lnSpc>
                <a:spcPts val="4134"/>
              </a:lnSpc>
              <a:spcBef>
                <a:spcPct val="0"/>
              </a:spcBef>
            </a:pPr>
            <a:r>
              <a:rPr lang="en-US" sz="2000" u="none" strike="noStrike" dirty="0">
                <a:latin typeface="Asap Condensed Bold"/>
              </a:rPr>
              <a:t>2020s</a:t>
            </a:r>
          </a:p>
        </p:txBody>
      </p:sp>
      <p:sp>
        <p:nvSpPr>
          <p:cNvPr id="64" name="TextBox 10">
            <a:extLst>
              <a:ext uri="{FF2B5EF4-FFF2-40B4-BE49-F238E27FC236}">
                <a16:creationId xmlns:a16="http://schemas.microsoft.com/office/drawing/2014/main" id="{606C617B-5A4E-69DC-D4BE-954B7F2FF1A3}"/>
              </a:ext>
            </a:extLst>
          </p:cNvPr>
          <p:cNvSpPr txBox="1"/>
          <p:nvPr/>
        </p:nvSpPr>
        <p:spPr>
          <a:xfrm>
            <a:off x="9016539" y="2130729"/>
            <a:ext cx="2426221" cy="553998"/>
          </a:xfrm>
          <a:prstGeom prst="rect">
            <a:avLst/>
          </a:prstGeom>
        </p:spPr>
        <p:txBody>
          <a:bodyPr wrap="square" lIns="0" tIns="0" rIns="0" bIns="0" rtlCol="0" anchor="t">
            <a:spAutoFit/>
          </a:bodyPr>
          <a:lstStyle/>
          <a:p>
            <a:pPr marL="0" lvl="0" indent="0" algn="ctr">
              <a:spcBef>
                <a:spcPct val="0"/>
              </a:spcBef>
            </a:pPr>
            <a:r>
              <a:rPr lang="en-US" sz="1800" u="none" strike="noStrike" dirty="0">
                <a:solidFill>
                  <a:srgbClr val="FFFFFF"/>
                </a:solidFill>
                <a:latin typeface="Asap Condensed Bold"/>
              </a:rPr>
              <a:t>LLMs &amp; Scaling </a:t>
            </a:r>
          </a:p>
          <a:p>
            <a:pPr marL="0" lvl="0" indent="0" algn="ctr">
              <a:spcBef>
                <a:spcPct val="0"/>
              </a:spcBef>
            </a:pPr>
            <a:r>
              <a:rPr lang="en-US" sz="1800" u="none" strike="noStrike" dirty="0">
                <a:solidFill>
                  <a:srgbClr val="FFFFFF"/>
                </a:solidFill>
                <a:latin typeface="Asap Condensed Bold"/>
              </a:rPr>
              <a:t>human-like data</a:t>
            </a:r>
          </a:p>
        </p:txBody>
      </p:sp>
      <p:grpSp>
        <p:nvGrpSpPr>
          <p:cNvPr id="65" name="Group 64">
            <a:extLst>
              <a:ext uri="{FF2B5EF4-FFF2-40B4-BE49-F238E27FC236}">
                <a16:creationId xmlns:a16="http://schemas.microsoft.com/office/drawing/2014/main" id="{0A2F2FA8-132E-3C5B-6F55-F9978FA1936E}"/>
              </a:ext>
            </a:extLst>
          </p:cNvPr>
          <p:cNvGrpSpPr/>
          <p:nvPr/>
        </p:nvGrpSpPr>
        <p:grpSpPr>
          <a:xfrm>
            <a:off x="10258972" y="2816909"/>
            <a:ext cx="122900" cy="722626"/>
            <a:chOff x="4159169" y="4963320"/>
            <a:chExt cx="145122" cy="1091792"/>
          </a:xfrm>
        </p:grpSpPr>
        <p:cxnSp>
          <p:nvCxnSpPr>
            <p:cNvPr id="66" name="Straight Connector 65">
              <a:extLst>
                <a:ext uri="{FF2B5EF4-FFF2-40B4-BE49-F238E27FC236}">
                  <a16:creationId xmlns:a16="http://schemas.microsoft.com/office/drawing/2014/main" id="{F119889E-A770-EAA2-9D50-4A5951F17F98}"/>
                </a:ext>
              </a:extLst>
            </p:cNvPr>
            <p:cNvCxnSpPr/>
            <p:nvPr/>
          </p:nvCxnSpPr>
          <p:spPr>
            <a:xfrm>
              <a:off x="4231730" y="4963320"/>
              <a:ext cx="0" cy="9802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57474794-B100-9AA5-90C6-AA6DE64CC463}"/>
                </a:ext>
              </a:extLst>
            </p:cNvPr>
            <p:cNvSpPr/>
            <p:nvPr/>
          </p:nvSpPr>
          <p:spPr bwMode="auto">
            <a:xfrm>
              <a:off x="4159169" y="5899509"/>
              <a:ext cx="145122" cy="15560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TextBox 10">
            <a:extLst>
              <a:ext uri="{FF2B5EF4-FFF2-40B4-BE49-F238E27FC236}">
                <a16:creationId xmlns:a16="http://schemas.microsoft.com/office/drawing/2014/main" id="{ECCE79F7-F0EE-6BA8-25E1-12359A0A1023}"/>
              </a:ext>
            </a:extLst>
          </p:cNvPr>
          <p:cNvSpPr txBox="1"/>
          <p:nvPr/>
        </p:nvSpPr>
        <p:spPr>
          <a:xfrm>
            <a:off x="11484755" y="3585157"/>
            <a:ext cx="1941394" cy="276999"/>
          </a:xfrm>
          <a:prstGeom prst="rect">
            <a:avLst/>
          </a:prstGeom>
        </p:spPr>
        <p:txBody>
          <a:bodyPr wrap="square" lIns="0" tIns="0" rIns="0" bIns="0" rtlCol="0" anchor="t">
            <a:spAutoFit/>
          </a:bodyPr>
          <a:lstStyle/>
          <a:p>
            <a:pPr marL="0" lvl="0" indent="0" algn="ctr">
              <a:spcBef>
                <a:spcPct val="0"/>
              </a:spcBef>
            </a:pPr>
            <a:r>
              <a:rPr lang="en-US" sz="1800" u="none" strike="noStrike" dirty="0">
                <a:solidFill>
                  <a:srgbClr val="FFFFFF"/>
                </a:solidFill>
                <a:latin typeface="Asap Condensed Bold"/>
              </a:rPr>
              <a:t>2024 &amp; beyond !!</a:t>
            </a:r>
          </a:p>
        </p:txBody>
      </p:sp>
      <p:grpSp>
        <p:nvGrpSpPr>
          <p:cNvPr id="22" name="Group 21">
            <a:extLst>
              <a:ext uri="{FF2B5EF4-FFF2-40B4-BE49-F238E27FC236}">
                <a16:creationId xmlns:a16="http://schemas.microsoft.com/office/drawing/2014/main" id="{47A1FC14-FEAB-2A41-573B-6330D0D6E460}"/>
              </a:ext>
            </a:extLst>
          </p:cNvPr>
          <p:cNvGrpSpPr/>
          <p:nvPr/>
        </p:nvGrpSpPr>
        <p:grpSpPr>
          <a:xfrm>
            <a:off x="707794" y="3544128"/>
            <a:ext cx="10231080" cy="486734"/>
            <a:chOff x="707794" y="3544128"/>
            <a:chExt cx="10231080" cy="486734"/>
          </a:xfrm>
        </p:grpSpPr>
        <p:sp>
          <p:nvSpPr>
            <p:cNvPr id="8" name="Rounded Rectangle 7">
              <a:extLst>
                <a:ext uri="{FF2B5EF4-FFF2-40B4-BE49-F238E27FC236}">
                  <a16:creationId xmlns:a16="http://schemas.microsoft.com/office/drawing/2014/main" id="{47BA65F1-D97D-BF87-9563-4B10564DBB24}"/>
                </a:ext>
              </a:extLst>
            </p:cNvPr>
            <p:cNvSpPr/>
            <p:nvPr/>
          </p:nvSpPr>
          <p:spPr bwMode="auto">
            <a:xfrm>
              <a:off x="707794" y="3544128"/>
              <a:ext cx="1148576" cy="486734"/>
            </a:xfrm>
            <a:prstGeom prst="round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ounded Rectangle 19">
              <a:extLst>
                <a:ext uri="{FF2B5EF4-FFF2-40B4-BE49-F238E27FC236}">
                  <a16:creationId xmlns:a16="http://schemas.microsoft.com/office/drawing/2014/main" id="{C0367FAD-9FFD-5587-9953-B7819D23D35A}"/>
                </a:ext>
              </a:extLst>
            </p:cNvPr>
            <p:cNvSpPr/>
            <p:nvPr/>
          </p:nvSpPr>
          <p:spPr bwMode="auto">
            <a:xfrm>
              <a:off x="2452808" y="3544128"/>
              <a:ext cx="1148576" cy="486734"/>
            </a:xfrm>
            <a:prstGeom prst="round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a:extLst>
                <a:ext uri="{FF2B5EF4-FFF2-40B4-BE49-F238E27FC236}">
                  <a16:creationId xmlns:a16="http://schemas.microsoft.com/office/drawing/2014/main" id="{4F51CC2D-8647-0668-283F-37F97DFAA414}"/>
                </a:ext>
              </a:extLst>
            </p:cNvPr>
            <p:cNvSpPr/>
            <p:nvPr/>
          </p:nvSpPr>
          <p:spPr bwMode="auto">
            <a:xfrm>
              <a:off x="4231730" y="3544128"/>
              <a:ext cx="1148576" cy="486734"/>
            </a:xfrm>
            <a:prstGeom prst="round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ounded Rectangle 33">
              <a:extLst>
                <a:ext uri="{FF2B5EF4-FFF2-40B4-BE49-F238E27FC236}">
                  <a16:creationId xmlns:a16="http://schemas.microsoft.com/office/drawing/2014/main" id="{1824D59D-E714-8E30-AABA-8CA0EF064452}"/>
                </a:ext>
              </a:extLst>
            </p:cNvPr>
            <p:cNvSpPr/>
            <p:nvPr/>
          </p:nvSpPr>
          <p:spPr bwMode="auto">
            <a:xfrm>
              <a:off x="6166624" y="3544128"/>
              <a:ext cx="1148576" cy="486734"/>
            </a:xfrm>
            <a:prstGeom prst="round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119AFA98-0AA7-B6D5-A34F-A0452939A3BE}"/>
                </a:ext>
              </a:extLst>
            </p:cNvPr>
            <p:cNvSpPr/>
            <p:nvPr/>
          </p:nvSpPr>
          <p:spPr bwMode="auto">
            <a:xfrm>
              <a:off x="7978461" y="3544128"/>
              <a:ext cx="1148576" cy="486734"/>
            </a:xfrm>
            <a:prstGeom prst="round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ounded Rectangle 35">
              <a:extLst>
                <a:ext uri="{FF2B5EF4-FFF2-40B4-BE49-F238E27FC236}">
                  <a16:creationId xmlns:a16="http://schemas.microsoft.com/office/drawing/2014/main" id="{8F2B064E-39A6-59D0-4C6A-755D767A392B}"/>
                </a:ext>
              </a:extLst>
            </p:cNvPr>
            <p:cNvSpPr/>
            <p:nvPr/>
          </p:nvSpPr>
          <p:spPr bwMode="auto">
            <a:xfrm>
              <a:off x="9790298" y="3544128"/>
              <a:ext cx="1148576" cy="486734"/>
            </a:xfrm>
            <a:prstGeom prst="round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5A07CE99-B920-0FA5-FEAD-30FBC999F6B6}"/>
                </a:ext>
              </a:extLst>
            </p:cNvPr>
            <p:cNvCxnSpPr>
              <a:cxnSpLocks/>
              <a:endCxn id="20" idx="1"/>
            </p:cNvCxnSpPr>
            <p:nvPr/>
          </p:nvCxnSpPr>
          <p:spPr>
            <a:xfrm>
              <a:off x="1856370" y="3787495"/>
              <a:ext cx="596438"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D19DC8E-FA7C-89C8-EB3F-9B19FFCA2447}"/>
                </a:ext>
              </a:extLst>
            </p:cNvPr>
            <p:cNvCxnSpPr>
              <a:cxnSpLocks/>
              <a:endCxn id="21" idx="1"/>
            </p:cNvCxnSpPr>
            <p:nvPr/>
          </p:nvCxnSpPr>
          <p:spPr>
            <a:xfrm flipV="1">
              <a:off x="3601384" y="3787495"/>
              <a:ext cx="630346" cy="3515"/>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D14BDB7-8DCC-E161-16FA-5932D2683901}"/>
                </a:ext>
              </a:extLst>
            </p:cNvPr>
            <p:cNvCxnSpPr>
              <a:cxnSpLocks/>
              <a:endCxn id="34" idx="1"/>
            </p:cNvCxnSpPr>
            <p:nvPr/>
          </p:nvCxnSpPr>
          <p:spPr>
            <a:xfrm>
              <a:off x="5380306" y="3787495"/>
              <a:ext cx="786318"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3AEECE8-003F-69D6-785F-056007DB6B2B}"/>
                </a:ext>
              </a:extLst>
            </p:cNvPr>
            <p:cNvCxnSpPr>
              <a:cxnSpLocks/>
              <a:endCxn id="35" idx="1"/>
            </p:cNvCxnSpPr>
            <p:nvPr/>
          </p:nvCxnSpPr>
          <p:spPr>
            <a:xfrm>
              <a:off x="7315200" y="3787495"/>
              <a:ext cx="663261"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577B784-1B45-6AE0-77D0-48FE643D278B}"/>
                </a:ext>
              </a:extLst>
            </p:cNvPr>
            <p:cNvCxnSpPr>
              <a:cxnSpLocks/>
              <a:endCxn id="36" idx="1"/>
            </p:cNvCxnSpPr>
            <p:nvPr/>
          </p:nvCxnSpPr>
          <p:spPr>
            <a:xfrm flipV="1">
              <a:off x="9127037" y="3787495"/>
              <a:ext cx="663261" cy="8577"/>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2" name="Straight Connector 81">
            <a:extLst>
              <a:ext uri="{FF2B5EF4-FFF2-40B4-BE49-F238E27FC236}">
                <a16:creationId xmlns:a16="http://schemas.microsoft.com/office/drawing/2014/main" id="{C865BE03-AAB5-70C0-187E-48464758D8AB}"/>
              </a:ext>
            </a:extLst>
          </p:cNvPr>
          <p:cNvCxnSpPr>
            <a:cxnSpLocks/>
          </p:cNvCxnSpPr>
          <p:nvPr/>
        </p:nvCxnSpPr>
        <p:spPr>
          <a:xfrm>
            <a:off x="10938874" y="3723657"/>
            <a:ext cx="596438"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10">
            <a:extLst>
              <a:ext uri="{FF2B5EF4-FFF2-40B4-BE49-F238E27FC236}">
                <a16:creationId xmlns:a16="http://schemas.microsoft.com/office/drawing/2014/main" id="{79B12123-31A0-0461-D29C-ADF4EC39AC6E}"/>
              </a:ext>
            </a:extLst>
          </p:cNvPr>
          <p:cNvSpPr txBox="1"/>
          <p:nvPr/>
        </p:nvSpPr>
        <p:spPr>
          <a:xfrm>
            <a:off x="374640" y="3646548"/>
            <a:ext cx="1798694" cy="307777"/>
          </a:xfrm>
          <a:prstGeom prst="rect">
            <a:avLst/>
          </a:prstGeom>
        </p:spPr>
        <p:txBody>
          <a:bodyPr wrap="square" lIns="0" tIns="0" rIns="0" bIns="0" rtlCol="0" anchor="t">
            <a:spAutoFit/>
          </a:bodyPr>
          <a:lstStyle/>
          <a:p>
            <a:pPr marL="0" lvl="0" indent="0" algn="ctr">
              <a:spcBef>
                <a:spcPct val="0"/>
              </a:spcBef>
            </a:pPr>
            <a:r>
              <a:rPr lang="en-US" sz="2000" u="none" strike="noStrike" dirty="0">
                <a:latin typeface="Asap Condensed Bold"/>
              </a:rPr>
              <a:t>1960s</a:t>
            </a:r>
          </a:p>
        </p:txBody>
      </p:sp>
      <p:sp>
        <p:nvSpPr>
          <p:cNvPr id="24" name="TextBox 10">
            <a:extLst>
              <a:ext uri="{FF2B5EF4-FFF2-40B4-BE49-F238E27FC236}">
                <a16:creationId xmlns:a16="http://schemas.microsoft.com/office/drawing/2014/main" id="{57179F3C-B971-B995-E20B-B8B43BCD8A90}"/>
              </a:ext>
            </a:extLst>
          </p:cNvPr>
          <p:cNvSpPr txBox="1"/>
          <p:nvPr/>
        </p:nvSpPr>
        <p:spPr>
          <a:xfrm>
            <a:off x="2101406" y="3630811"/>
            <a:ext cx="1798694" cy="307777"/>
          </a:xfrm>
          <a:prstGeom prst="rect">
            <a:avLst/>
          </a:prstGeom>
        </p:spPr>
        <p:txBody>
          <a:bodyPr wrap="square" lIns="0" tIns="0" rIns="0" bIns="0" rtlCol="0" anchor="t">
            <a:spAutoFit/>
          </a:bodyPr>
          <a:lstStyle/>
          <a:p>
            <a:pPr marL="0" lvl="0" indent="0" algn="ctr">
              <a:spcBef>
                <a:spcPct val="0"/>
              </a:spcBef>
            </a:pPr>
            <a:r>
              <a:rPr lang="en-US" sz="2000" u="none" strike="noStrike" dirty="0">
                <a:latin typeface="Asap Condensed Bold"/>
              </a:rPr>
              <a:t>1990s</a:t>
            </a:r>
          </a:p>
        </p:txBody>
      </p:sp>
      <p:sp>
        <p:nvSpPr>
          <p:cNvPr id="25" name="TextBox 10">
            <a:extLst>
              <a:ext uri="{FF2B5EF4-FFF2-40B4-BE49-F238E27FC236}">
                <a16:creationId xmlns:a16="http://schemas.microsoft.com/office/drawing/2014/main" id="{2418FD9A-E500-01DF-11B9-350DC3BE19A6}"/>
              </a:ext>
            </a:extLst>
          </p:cNvPr>
          <p:cNvSpPr txBox="1"/>
          <p:nvPr/>
        </p:nvSpPr>
        <p:spPr>
          <a:xfrm>
            <a:off x="3928984" y="3630810"/>
            <a:ext cx="1798694" cy="307777"/>
          </a:xfrm>
          <a:prstGeom prst="rect">
            <a:avLst/>
          </a:prstGeom>
        </p:spPr>
        <p:txBody>
          <a:bodyPr wrap="square" lIns="0" tIns="0" rIns="0" bIns="0" rtlCol="0" anchor="t">
            <a:spAutoFit/>
          </a:bodyPr>
          <a:lstStyle/>
          <a:p>
            <a:pPr marL="0" lvl="0" indent="0" algn="ctr">
              <a:spcBef>
                <a:spcPct val="0"/>
              </a:spcBef>
            </a:pPr>
            <a:r>
              <a:rPr lang="en-US" sz="2000" u="none" strike="noStrike" dirty="0">
                <a:latin typeface="Asap Condensed Bold"/>
              </a:rPr>
              <a:t>2005s</a:t>
            </a:r>
          </a:p>
        </p:txBody>
      </p:sp>
      <p:sp>
        <p:nvSpPr>
          <p:cNvPr id="26" name="TextBox 10">
            <a:extLst>
              <a:ext uri="{FF2B5EF4-FFF2-40B4-BE49-F238E27FC236}">
                <a16:creationId xmlns:a16="http://schemas.microsoft.com/office/drawing/2014/main" id="{100BEE6A-5DB9-A661-B2A3-48E80493F301}"/>
              </a:ext>
            </a:extLst>
          </p:cNvPr>
          <p:cNvSpPr txBox="1"/>
          <p:nvPr/>
        </p:nvSpPr>
        <p:spPr>
          <a:xfrm>
            <a:off x="5861113" y="3630809"/>
            <a:ext cx="1798694" cy="307777"/>
          </a:xfrm>
          <a:prstGeom prst="rect">
            <a:avLst/>
          </a:prstGeom>
        </p:spPr>
        <p:txBody>
          <a:bodyPr wrap="square" lIns="0" tIns="0" rIns="0" bIns="0" rtlCol="0" anchor="t">
            <a:spAutoFit/>
          </a:bodyPr>
          <a:lstStyle/>
          <a:p>
            <a:pPr marL="0" lvl="0" indent="0" algn="ctr">
              <a:spcBef>
                <a:spcPct val="0"/>
              </a:spcBef>
            </a:pPr>
            <a:r>
              <a:rPr lang="en-US" sz="2000" u="none" strike="noStrike" dirty="0">
                <a:latin typeface="Asap Condensed Bold"/>
              </a:rPr>
              <a:t>2017</a:t>
            </a:r>
          </a:p>
        </p:txBody>
      </p:sp>
      <p:sp>
        <p:nvSpPr>
          <p:cNvPr id="27" name="TextBox 10">
            <a:extLst>
              <a:ext uri="{FF2B5EF4-FFF2-40B4-BE49-F238E27FC236}">
                <a16:creationId xmlns:a16="http://schemas.microsoft.com/office/drawing/2014/main" id="{3366568E-D8F1-600B-CD11-526385C1C4D5}"/>
              </a:ext>
            </a:extLst>
          </p:cNvPr>
          <p:cNvSpPr txBox="1"/>
          <p:nvPr/>
        </p:nvSpPr>
        <p:spPr>
          <a:xfrm>
            <a:off x="7635631" y="3630808"/>
            <a:ext cx="1798694" cy="307777"/>
          </a:xfrm>
          <a:prstGeom prst="rect">
            <a:avLst/>
          </a:prstGeom>
        </p:spPr>
        <p:txBody>
          <a:bodyPr wrap="square" lIns="0" tIns="0" rIns="0" bIns="0" rtlCol="0" anchor="t">
            <a:spAutoFit/>
          </a:bodyPr>
          <a:lstStyle/>
          <a:p>
            <a:pPr marL="0" lvl="0" indent="0" algn="ctr">
              <a:spcBef>
                <a:spcPct val="0"/>
              </a:spcBef>
            </a:pPr>
            <a:r>
              <a:rPr lang="en-US" sz="2000" u="none" strike="noStrike" dirty="0">
                <a:latin typeface="Asap Condensed Bold"/>
              </a:rPr>
              <a:t>2019</a:t>
            </a:r>
          </a:p>
        </p:txBody>
      </p:sp>
      <p:sp>
        <p:nvSpPr>
          <p:cNvPr id="28" name="TextBox 10">
            <a:extLst>
              <a:ext uri="{FF2B5EF4-FFF2-40B4-BE49-F238E27FC236}">
                <a16:creationId xmlns:a16="http://schemas.microsoft.com/office/drawing/2014/main" id="{D4DCF6A1-DAC3-90E5-71B6-6DCEF4C307BB}"/>
              </a:ext>
            </a:extLst>
          </p:cNvPr>
          <p:cNvSpPr txBox="1"/>
          <p:nvPr/>
        </p:nvSpPr>
        <p:spPr>
          <a:xfrm>
            <a:off x="9476033" y="3642186"/>
            <a:ext cx="1798694" cy="307777"/>
          </a:xfrm>
          <a:prstGeom prst="rect">
            <a:avLst/>
          </a:prstGeom>
        </p:spPr>
        <p:txBody>
          <a:bodyPr wrap="square" lIns="0" tIns="0" rIns="0" bIns="0" rtlCol="0" anchor="t">
            <a:spAutoFit/>
          </a:bodyPr>
          <a:lstStyle/>
          <a:p>
            <a:pPr marL="0" lvl="0" indent="0" algn="ctr">
              <a:spcBef>
                <a:spcPct val="0"/>
              </a:spcBef>
            </a:pPr>
            <a:r>
              <a:rPr lang="en-US" sz="2000" u="none" strike="noStrike" dirty="0">
                <a:latin typeface="Asap Condensed Bold"/>
              </a:rPr>
              <a:t>2020s</a:t>
            </a:r>
          </a:p>
        </p:txBody>
      </p:sp>
    </p:spTree>
    <p:extLst>
      <p:ext uri="{BB962C8B-B14F-4D97-AF65-F5344CB8AC3E}">
        <p14:creationId xmlns:p14="http://schemas.microsoft.com/office/powerpoint/2010/main" val="340380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02031" y="565550"/>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LET’S GET INTO NLP</a:t>
            </a:r>
          </a:p>
        </p:txBody>
      </p:sp>
      <p:grpSp>
        <p:nvGrpSpPr>
          <p:cNvPr id="7" name="Group 11">
            <a:extLst>
              <a:ext uri="{FF2B5EF4-FFF2-40B4-BE49-F238E27FC236}">
                <a16:creationId xmlns:a16="http://schemas.microsoft.com/office/drawing/2014/main" id="{1251C165-3FD4-4540-F1E7-5DC9C5E9E9CB}"/>
              </a:ext>
            </a:extLst>
          </p:cNvPr>
          <p:cNvGrpSpPr/>
          <p:nvPr/>
        </p:nvGrpSpPr>
        <p:grpSpPr>
          <a:xfrm>
            <a:off x="4720471" y="2134975"/>
            <a:ext cx="855618" cy="228949"/>
            <a:chOff x="0" y="0"/>
            <a:chExt cx="1539457" cy="428090"/>
          </a:xfrm>
        </p:grpSpPr>
        <p:grpSp>
          <p:nvGrpSpPr>
            <p:cNvPr id="8" name="Group 12">
              <a:extLst>
                <a:ext uri="{FF2B5EF4-FFF2-40B4-BE49-F238E27FC236}">
                  <a16:creationId xmlns:a16="http://schemas.microsoft.com/office/drawing/2014/main" id="{E40BFC68-A5A2-4D5F-1D8C-3A6E15B5A684}"/>
                </a:ext>
              </a:extLst>
            </p:cNvPr>
            <p:cNvGrpSpPr/>
            <p:nvPr/>
          </p:nvGrpSpPr>
          <p:grpSpPr>
            <a:xfrm>
              <a:off x="0" y="0"/>
              <a:ext cx="428090" cy="428090"/>
              <a:chOff x="0" y="0"/>
              <a:chExt cx="812800" cy="812800"/>
            </a:xfrm>
          </p:grpSpPr>
          <p:sp>
            <p:nvSpPr>
              <p:cNvPr id="15" name="Freeform 13">
                <a:extLst>
                  <a:ext uri="{FF2B5EF4-FFF2-40B4-BE49-F238E27FC236}">
                    <a16:creationId xmlns:a16="http://schemas.microsoft.com/office/drawing/2014/main" id="{335E01FE-695E-3BDF-14A8-3598A530CD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6" name="TextBox 14">
                <a:extLst>
                  <a:ext uri="{FF2B5EF4-FFF2-40B4-BE49-F238E27FC236}">
                    <a16:creationId xmlns:a16="http://schemas.microsoft.com/office/drawing/2014/main" id="{1FDBD882-5B5D-AD02-2653-B7DD3F3D409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15">
              <a:extLst>
                <a:ext uri="{FF2B5EF4-FFF2-40B4-BE49-F238E27FC236}">
                  <a16:creationId xmlns:a16="http://schemas.microsoft.com/office/drawing/2014/main" id="{8D75EEA7-2469-471D-50B4-203FCE88E214}"/>
                </a:ext>
              </a:extLst>
            </p:cNvPr>
            <p:cNvGrpSpPr/>
            <p:nvPr/>
          </p:nvGrpSpPr>
          <p:grpSpPr>
            <a:xfrm>
              <a:off x="556206" y="0"/>
              <a:ext cx="428090" cy="428090"/>
              <a:chOff x="0" y="0"/>
              <a:chExt cx="812800" cy="812800"/>
            </a:xfrm>
          </p:grpSpPr>
          <p:sp>
            <p:nvSpPr>
              <p:cNvPr id="13" name="Freeform 16">
                <a:extLst>
                  <a:ext uri="{FF2B5EF4-FFF2-40B4-BE49-F238E27FC236}">
                    <a16:creationId xmlns:a16="http://schemas.microsoft.com/office/drawing/2014/main" id="{F1820B46-1AA6-8798-B239-D6FA6F6169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4" name="TextBox 17">
                <a:extLst>
                  <a:ext uri="{FF2B5EF4-FFF2-40B4-BE49-F238E27FC236}">
                    <a16:creationId xmlns:a16="http://schemas.microsoft.com/office/drawing/2014/main" id="{4981703C-3BCE-9404-7802-C91B5C65A89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8">
              <a:extLst>
                <a:ext uri="{FF2B5EF4-FFF2-40B4-BE49-F238E27FC236}">
                  <a16:creationId xmlns:a16="http://schemas.microsoft.com/office/drawing/2014/main" id="{B8067640-903B-D1F0-00EC-A050AED25573}"/>
                </a:ext>
              </a:extLst>
            </p:cNvPr>
            <p:cNvGrpSpPr/>
            <p:nvPr/>
          </p:nvGrpSpPr>
          <p:grpSpPr>
            <a:xfrm>
              <a:off x="1111367" y="0"/>
              <a:ext cx="428090" cy="428090"/>
              <a:chOff x="0" y="0"/>
              <a:chExt cx="812800" cy="812800"/>
            </a:xfrm>
          </p:grpSpPr>
          <p:sp>
            <p:nvSpPr>
              <p:cNvPr id="11" name="Freeform 19">
                <a:extLst>
                  <a:ext uri="{FF2B5EF4-FFF2-40B4-BE49-F238E27FC236}">
                    <a16:creationId xmlns:a16="http://schemas.microsoft.com/office/drawing/2014/main" id="{8CAC2FED-FA50-7902-ED99-93731B54C3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2" name="TextBox 20">
                <a:extLst>
                  <a:ext uri="{FF2B5EF4-FFF2-40B4-BE49-F238E27FC236}">
                    <a16:creationId xmlns:a16="http://schemas.microsoft.com/office/drawing/2014/main" id="{4D19940C-4A0F-44AB-A71A-CECF0BE2357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9" name="Rounded Rectangle 18">
            <a:extLst>
              <a:ext uri="{FF2B5EF4-FFF2-40B4-BE49-F238E27FC236}">
                <a16:creationId xmlns:a16="http://schemas.microsoft.com/office/drawing/2014/main" id="{9330A801-24FB-CCBF-11BF-0E91EEDCFB12}"/>
              </a:ext>
            </a:extLst>
          </p:cNvPr>
          <p:cNvSpPr/>
          <p:nvPr/>
        </p:nvSpPr>
        <p:spPr bwMode="auto">
          <a:xfrm>
            <a:off x="758827" y="1873681"/>
            <a:ext cx="5240529" cy="511652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90CF79BD-69E1-A6E4-5DFE-03B9D4A1C34C}"/>
              </a:ext>
            </a:extLst>
          </p:cNvPr>
          <p:cNvCxnSpPr>
            <a:cxnSpLocks/>
          </p:cNvCxnSpPr>
          <p:nvPr/>
        </p:nvCxnSpPr>
        <p:spPr>
          <a:xfrm>
            <a:off x="758827" y="2584438"/>
            <a:ext cx="5240529"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10">
            <a:extLst>
              <a:ext uri="{FF2B5EF4-FFF2-40B4-BE49-F238E27FC236}">
                <a16:creationId xmlns:a16="http://schemas.microsoft.com/office/drawing/2014/main" id="{5CE3F4C6-8B92-5DD6-7BBF-DF21541B305E}"/>
              </a:ext>
            </a:extLst>
          </p:cNvPr>
          <p:cNvSpPr txBox="1"/>
          <p:nvPr/>
        </p:nvSpPr>
        <p:spPr>
          <a:xfrm>
            <a:off x="1114589" y="2803088"/>
            <a:ext cx="4357191" cy="3630289"/>
          </a:xfrm>
          <a:prstGeom prst="rect">
            <a:avLst/>
          </a:prstGeom>
        </p:spPr>
        <p:txBody>
          <a:bodyPr wrap="square" lIns="0" tIns="0" rIns="0" bIns="0" rtlCol="0" anchor="t">
            <a:spAutoFit/>
          </a:bodyPr>
          <a:lstStyle/>
          <a:p>
            <a:pPr marL="0" lvl="0" indent="0" algn="ctr">
              <a:lnSpc>
                <a:spcPts val="4134"/>
              </a:lnSpc>
              <a:spcBef>
                <a:spcPct val="0"/>
              </a:spcBef>
            </a:pPr>
            <a:r>
              <a:rPr lang="en-US" sz="2400" u="none" strike="noStrike" dirty="0">
                <a:solidFill>
                  <a:srgbClr val="FFFFFF"/>
                </a:solidFill>
                <a:latin typeface="Asap Condensed Bold"/>
              </a:rPr>
              <a:t>NLP is an intersection of computer science, linguistics and machine learning</a:t>
            </a:r>
          </a:p>
          <a:p>
            <a:pPr marL="0" lvl="0" indent="0" algn="ctr">
              <a:lnSpc>
                <a:spcPts val="4134"/>
              </a:lnSpc>
              <a:spcBef>
                <a:spcPct val="0"/>
              </a:spcBef>
            </a:pPr>
            <a:endParaRPr lang="en-US" sz="2400" dirty="0">
              <a:solidFill>
                <a:srgbClr val="FFFFFF"/>
              </a:solidFill>
              <a:latin typeface="Asap Condensed Bold"/>
            </a:endParaRPr>
          </a:p>
          <a:p>
            <a:pPr marL="0" lvl="0" indent="0" algn="ctr">
              <a:lnSpc>
                <a:spcPts val="4134"/>
              </a:lnSpc>
              <a:spcBef>
                <a:spcPct val="0"/>
              </a:spcBef>
            </a:pPr>
            <a:r>
              <a:rPr lang="en-US" sz="2400" u="none" strike="noStrike" dirty="0">
                <a:solidFill>
                  <a:srgbClr val="FFFFFF"/>
                </a:solidFill>
                <a:latin typeface="Asap Condensed Bold"/>
              </a:rPr>
              <a:t>It is all about making computers </a:t>
            </a:r>
            <a:r>
              <a:rPr lang="en-US" sz="2400" dirty="0">
                <a:solidFill>
                  <a:srgbClr val="FFFFFF"/>
                </a:solidFill>
                <a:latin typeface="Asap Condensed Bold"/>
              </a:rPr>
              <a:t>understand and generate human language</a:t>
            </a:r>
            <a:endParaRPr lang="en-US" sz="2400" u="none" strike="noStrike" dirty="0">
              <a:solidFill>
                <a:srgbClr val="FFFFFF"/>
              </a:solidFill>
              <a:latin typeface="Asap Condensed Bold"/>
            </a:endParaRP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6" y="905567"/>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5" name="Picture 16">
            <a:extLst>
              <a:ext uri="{FF2B5EF4-FFF2-40B4-BE49-F238E27FC236}">
                <a16:creationId xmlns:a16="http://schemas.microsoft.com/office/drawing/2014/main" id="{64370239-A617-13F6-AD68-63D99349945E}"/>
              </a:ext>
            </a:extLst>
          </p:cNvPr>
          <p:cNvPicPr>
            <a:picLocks noChangeAspect="1"/>
          </p:cNvPicPr>
          <p:nvPr/>
        </p:nvPicPr>
        <p:blipFill>
          <a:blip r:embed="rId2"/>
          <a:srcRect/>
          <a:stretch>
            <a:fillRect/>
          </a:stretch>
        </p:blipFill>
        <p:spPr>
          <a:xfrm>
            <a:off x="9077352" y="905567"/>
            <a:ext cx="3516220" cy="6031471"/>
          </a:xfrm>
          <a:prstGeom prst="rect">
            <a:avLst/>
          </a:prstGeom>
        </p:spPr>
      </p:pic>
    </p:spTree>
    <p:extLst>
      <p:ext uri="{BB962C8B-B14F-4D97-AF65-F5344CB8AC3E}">
        <p14:creationId xmlns:p14="http://schemas.microsoft.com/office/powerpoint/2010/main" val="2053062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02031" y="565550"/>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THE SUBSETS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6" y="905567"/>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 name="Group 18">
            <a:extLst>
              <a:ext uri="{FF2B5EF4-FFF2-40B4-BE49-F238E27FC236}">
                <a16:creationId xmlns:a16="http://schemas.microsoft.com/office/drawing/2014/main" id="{D624D116-5BF6-B43A-D1DB-AA0C958421F1}"/>
              </a:ext>
            </a:extLst>
          </p:cNvPr>
          <p:cNvGrpSpPr/>
          <p:nvPr/>
        </p:nvGrpSpPr>
        <p:grpSpPr>
          <a:xfrm>
            <a:off x="3629270" y="1839951"/>
            <a:ext cx="5869136" cy="5720576"/>
            <a:chOff x="0" y="0"/>
            <a:chExt cx="9331984" cy="9331984"/>
          </a:xfrm>
        </p:grpSpPr>
        <p:grpSp>
          <p:nvGrpSpPr>
            <p:cNvPr id="4" name="Group 19">
              <a:extLst>
                <a:ext uri="{FF2B5EF4-FFF2-40B4-BE49-F238E27FC236}">
                  <a16:creationId xmlns:a16="http://schemas.microsoft.com/office/drawing/2014/main" id="{C77786E4-D07A-3CDA-ED9C-733A774256F0}"/>
                </a:ext>
              </a:extLst>
            </p:cNvPr>
            <p:cNvGrpSpPr/>
            <p:nvPr/>
          </p:nvGrpSpPr>
          <p:grpSpPr>
            <a:xfrm>
              <a:off x="0" y="0"/>
              <a:ext cx="9331984" cy="9331984"/>
              <a:chOff x="0" y="0"/>
              <a:chExt cx="812800" cy="812800"/>
            </a:xfrm>
          </p:grpSpPr>
          <p:sp>
            <p:nvSpPr>
              <p:cNvPr id="27" name="Freeform 20">
                <a:extLst>
                  <a:ext uri="{FF2B5EF4-FFF2-40B4-BE49-F238E27FC236}">
                    <a16:creationId xmlns:a16="http://schemas.microsoft.com/office/drawing/2014/main" id="{B2E4BBA9-8A63-05B3-9142-56FDB15A3B6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dirty="0"/>
              </a:p>
            </p:txBody>
          </p:sp>
          <p:sp>
            <p:nvSpPr>
              <p:cNvPr id="28" name="TextBox 21">
                <a:extLst>
                  <a:ext uri="{FF2B5EF4-FFF2-40B4-BE49-F238E27FC236}">
                    <a16:creationId xmlns:a16="http://schemas.microsoft.com/office/drawing/2014/main" id="{D19916ED-BC4C-A8C4-7E62-ED9A5373D14D}"/>
                  </a:ext>
                </a:extLst>
              </p:cNvPr>
              <p:cNvSpPr txBox="1"/>
              <p:nvPr/>
            </p:nvSpPr>
            <p:spPr>
              <a:xfrm>
                <a:off x="76200" y="28575"/>
                <a:ext cx="660400" cy="708025"/>
              </a:xfrm>
              <a:prstGeom prst="rect">
                <a:avLst/>
              </a:prstGeom>
            </p:spPr>
            <p:txBody>
              <a:bodyPr lIns="84987" tIns="84987" rIns="84987" bIns="84987" rtlCol="0" anchor="ctr"/>
              <a:lstStyle/>
              <a:p>
                <a:pPr algn="ctr">
                  <a:lnSpc>
                    <a:spcPts val="2659"/>
                  </a:lnSpc>
                </a:pPr>
                <a:endParaRPr/>
              </a:p>
            </p:txBody>
          </p:sp>
        </p:grpSp>
        <p:grpSp>
          <p:nvGrpSpPr>
            <p:cNvPr id="6" name="Group 22">
              <a:extLst>
                <a:ext uri="{FF2B5EF4-FFF2-40B4-BE49-F238E27FC236}">
                  <a16:creationId xmlns:a16="http://schemas.microsoft.com/office/drawing/2014/main" id="{D56EF874-CFAD-9B67-84C0-5E463098AE67}"/>
                </a:ext>
              </a:extLst>
            </p:cNvPr>
            <p:cNvGrpSpPr/>
            <p:nvPr/>
          </p:nvGrpSpPr>
          <p:grpSpPr>
            <a:xfrm>
              <a:off x="1091100" y="2182200"/>
              <a:ext cx="7149784" cy="7149784"/>
              <a:chOff x="0" y="0"/>
              <a:chExt cx="812800" cy="812800"/>
            </a:xfrm>
          </p:grpSpPr>
          <p:sp>
            <p:nvSpPr>
              <p:cNvPr id="25" name="Freeform 23">
                <a:extLst>
                  <a:ext uri="{FF2B5EF4-FFF2-40B4-BE49-F238E27FC236}">
                    <a16:creationId xmlns:a16="http://schemas.microsoft.com/office/drawing/2014/main" id="{A89CCB25-619D-B4A7-CAD2-BCB1C87B1F2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26" name="TextBox 24">
                <a:extLst>
                  <a:ext uri="{FF2B5EF4-FFF2-40B4-BE49-F238E27FC236}">
                    <a16:creationId xmlns:a16="http://schemas.microsoft.com/office/drawing/2014/main" id="{3CD271B7-9770-6D95-76B9-11013A77CFB8}"/>
                  </a:ext>
                </a:extLst>
              </p:cNvPr>
              <p:cNvSpPr txBox="1"/>
              <p:nvPr/>
            </p:nvSpPr>
            <p:spPr>
              <a:xfrm>
                <a:off x="76200" y="28575"/>
                <a:ext cx="660400" cy="708025"/>
              </a:xfrm>
              <a:prstGeom prst="rect">
                <a:avLst/>
              </a:prstGeom>
            </p:spPr>
            <p:txBody>
              <a:bodyPr lIns="84987" tIns="84987" rIns="84987" bIns="84987" rtlCol="0" anchor="ctr"/>
              <a:lstStyle/>
              <a:p>
                <a:pPr algn="ctr">
                  <a:lnSpc>
                    <a:spcPts val="2659"/>
                  </a:lnSpc>
                </a:pPr>
                <a:endParaRPr/>
              </a:p>
            </p:txBody>
          </p:sp>
        </p:grpSp>
        <p:grpSp>
          <p:nvGrpSpPr>
            <p:cNvPr id="17" name="Group 25">
              <a:extLst>
                <a:ext uri="{FF2B5EF4-FFF2-40B4-BE49-F238E27FC236}">
                  <a16:creationId xmlns:a16="http://schemas.microsoft.com/office/drawing/2014/main" id="{2F222D70-B8F9-CA4C-B1EB-536CA520ECE0}"/>
                </a:ext>
              </a:extLst>
            </p:cNvPr>
            <p:cNvGrpSpPr/>
            <p:nvPr/>
          </p:nvGrpSpPr>
          <p:grpSpPr>
            <a:xfrm>
              <a:off x="2051788" y="4103575"/>
              <a:ext cx="5228409" cy="5228409"/>
              <a:chOff x="0" y="0"/>
              <a:chExt cx="812800" cy="812800"/>
            </a:xfrm>
          </p:grpSpPr>
          <p:sp>
            <p:nvSpPr>
              <p:cNvPr id="22" name="Freeform 26">
                <a:extLst>
                  <a:ext uri="{FF2B5EF4-FFF2-40B4-BE49-F238E27FC236}">
                    <a16:creationId xmlns:a16="http://schemas.microsoft.com/office/drawing/2014/main" id="{F2B8A024-D9FC-5830-7B19-1651AC850F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dirty="0"/>
              </a:p>
            </p:txBody>
          </p:sp>
          <p:sp>
            <p:nvSpPr>
              <p:cNvPr id="23" name="TextBox 27">
                <a:extLst>
                  <a:ext uri="{FF2B5EF4-FFF2-40B4-BE49-F238E27FC236}">
                    <a16:creationId xmlns:a16="http://schemas.microsoft.com/office/drawing/2014/main" id="{D88812CE-EB70-3FDA-D8CD-A4F25BB098F4}"/>
                  </a:ext>
                </a:extLst>
              </p:cNvPr>
              <p:cNvSpPr txBox="1"/>
              <p:nvPr/>
            </p:nvSpPr>
            <p:spPr>
              <a:xfrm>
                <a:off x="76200" y="28575"/>
                <a:ext cx="660400" cy="708025"/>
              </a:xfrm>
              <a:prstGeom prst="rect">
                <a:avLst/>
              </a:prstGeom>
            </p:spPr>
            <p:txBody>
              <a:bodyPr lIns="84987" tIns="84987" rIns="84987" bIns="84987" rtlCol="0" anchor="ctr"/>
              <a:lstStyle/>
              <a:p>
                <a:pPr algn="ctr">
                  <a:lnSpc>
                    <a:spcPts val="2659"/>
                  </a:lnSpc>
                </a:pPr>
                <a:endParaRPr/>
              </a:p>
            </p:txBody>
          </p:sp>
        </p:grpSp>
        <p:sp>
          <p:nvSpPr>
            <p:cNvPr id="18" name="TextBox 28">
              <a:extLst>
                <a:ext uri="{FF2B5EF4-FFF2-40B4-BE49-F238E27FC236}">
                  <a16:creationId xmlns:a16="http://schemas.microsoft.com/office/drawing/2014/main" id="{C7B0E49F-36AE-51B2-F740-C532F653F7AF}"/>
                </a:ext>
              </a:extLst>
            </p:cNvPr>
            <p:cNvSpPr txBox="1"/>
            <p:nvPr/>
          </p:nvSpPr>
          <p:spPr>
            <a:xfrm>
              <a:off x="2450859" y="847461"/>
              <a:ext cx="4430262" cy="906875"/>
            </a:xfrm>
            <a:prstGeom prst="rect">
              <a:avLst/>
            </a:prstGeom>
          </p:spPr>
          <p:txBody>
            <a:bodyPr wrap="square" lIns="0" tIns="0" rIns="0" bIns="0" rtlCol="0" anchor="t">
              <a:spAutoFit/>
            </a:bodyPr>
            <a:lstStyle/>
            <a:p>
              <a:pPr algn="ctr">
                <a:lnSpc>
                  <a:spcPts val="4918"/>
                </a:lnSpc>
                <a:spcBef>
                  <a:spcPct val="0"/>
                </a:spcBef>
              </a:pPr>
              <a:r>
                <a:rPr lang="en-US" sz="2500" dirty="0">
                  <a:solidFill>
                    <a:srgbClr val="000000"/>
                  </a:solidFill>
                  <a:latin typeface="Asap Condensed Bold"/>
                </a:rPr>
                <a:t>Artificial Intelligence</a:t>
              </a:r>
            </a:p>
          </p:txBody>
        </p:sp>
        <p:sp>
          <p:nvSpPr>
            <p:cNvPr id="20" name="TextBox 29">
              <a:extLst>
                <a:ext uri="{FF2B5EF4-FFF2-40B4-BE49-F238E27FC236}">
                  <a16:creationId xmlns:a16="http://schemas.microsoft.com/office/drawing/2014/main" id="{5D7BCC78-831A-8199-2C46-BEBFD8456821}"/>
                </a:ext>
              </a:extLst>
            </p:cNvPr>
            <p:cNvSpPr txBox="1"/>
            <p:nvPr/>
          </p:nvSpPr>
          <p:spPr>
            <a:xfrm>
              <a:off x="2631543" y="2864916"/>
              <a:ext cx="4031185" cy="906875"/>
            </a:xfrm>
            <a:prstGeom prst="rect">
              <a:avLst/>
            </a:prstGeom>
          </p:spPr>
          <p:txBody>
            <a:bodyPr wrap="square" lIns="0" tIns="0" rIns="0" bIns="0" rtlCol="0" anchor="t">
              <a:spAutoFit/>
            </a:bodyPr>
            <a:lstStyle/>
            <a:p>
              <a:pPr algn="ctr">
                <a:lnSpc>
                  <a:spcPts val="4918"/>
                </a:lnSpc>
                <a:spcBef>
                  <a:spcPct val="0"/>
                </a:spcBef>
              </a:pPr>
              <a:r>
                <a:rPr lang="en-US" sz="2500" dirty="0">
                  <a:solidFill>
                    <a:srgbClr val="000000"/>
                  </a:solidFill>
                  <a:latin typeface="Asap Condensed Bold"/>
                </a:rPr>
                <a:t>Machine Learning </a:t>
              </a:r>
            </a:p>
          </p:txBody>
        </p:sp>
        <p:sp>
          <p:nvSpPr>
            <p:cNvPr id="21" name="TextBox 30">
              <a:extLst>
                <a:ext uri="{FF2B5EF4-FFF2-40B4-BE49-F238E27FC236}">
                  <a16:creationId xmlns:a16="http://schemas.microsoft.com/office/drawing/2014/main" id="{73F2C0DA-0423-C360-808A-00F1DC24A359}"/>
                </a:ext>
              </a:extLst>
            </p:cNvPr>
            <p:cNvSpPr txBox="1"/>
            <p:nvPr/>
          </p:nvSpPr>
          <p:spPr>
            <a:xfrm>
              <a:off x="2936988" y="6186977"/>
              <a:ext cx="3380693" cy="906875"/>
            </a:xfrm>
            <a:prstGeom prst="rect">
              <a:avLst/>
            </a:prstGeom>
          </p:spPr>
          <p:txBody>
            <a:bodyPr wrap="square" lIns="0" tIns="0" rIns="0" bIns="0" rtlCol="0" anchor="t">
              <a:spAutoFit/>
            </a:bodyPr>
            <a:lstStyle/>
            <a:p>
              <a:pPr algn="ctr">
                <a:lnSpc>
                  <a:spcPts val="4918"/>
                </a:lnSpc>
                <a:spcBef>
                  <a:spcPct val="0"/>
                </a:spcBef>
              </a:pPr>
              <a:r>
                <a:rPr lang="en-US" sz="2500" dirty="0">
                  <a:solidFill>
                    <a:srgbClr val="000000"/>
                  </a:solidFill>
                  <a:latin typeface="Asap Condensed Bold"/>
                </a:rPr>
                <a:t>Deep Learning</a:t>
              </a:r>
            </a:p>
          </p:txBody>
        </p:sp>
      </p:grpSp>
    </p:spTree>
    <p:extLst>
      <p:ext uri="{BB962C8B-B14F-4D97-AF65-F5344CB8AC3E}">
        <p14:creationId xmlns:p14="http://schemas.microsoft.com/office/powerpoint/2010/main" val="939838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02031" y="565550"/>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THE SUBSETS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6" y="905567"/>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18">
            <a:extLst>
              <a:ext uri="{FF2B5EF4-FFF2-40B4-BE49-F238E27FC236}">
                <a16:creationId xmlns:a16="http://schemas.microsoft.com/office/drawing/2014/main" id="{D304BBBA-B68C-25EA-FEE8-6D2E63379414}"/>
              </a:ext>
            </a:extLst>
          </p:cNvPr>
          <p:cNvGrpSpPr/>
          <p:nvPr/>
        </p:nvGrpSpPr>
        <p:grpSpPr>
          <a:xfrm>
            <a:off x="3969783" y="1829156"/>
            <a:ext cx="5250235" cy="5158675"/>
            <a:chOff x="0" y="0"/>
            <a:chExt cx="812800" cy="789980"/>
          </a:xfrm>
        </p:grpSpPr>
        <p:sp>
          <p:nvSpPr>
            <p:cNvPr id="10" name="Freeform 19">
              <a:extLst>
                <a:ext uri="{FF2B5EF4-FFF2-40B4-BE49-F238E27FC236}">
                  <a16:creationId xmlns:a16="http://schemas.microsoft.com/office/drawing/2014/main" id="{B40BAB17-D9BF-09A0-04DB-C029BCC34FE1}"/>
                </a:ext>
              </a:extLst>
            </p:cNvPr>
            <p:cNvSpPr/>
            <p:nvPr/>
          </p:nvSpPr>
          <p:spPr>
            <a:xfrm>
              <a:off x="0" y="0"/>
              <a:ext cx="812800" cy="789979"/>
            </a:xfrm>
            <a:custGeom>
              <a:avLst/>
              <a:gdLst/>
              <a:ahLst/>
              <a:cxnLst/>
              <a:rect l="l" t="t" r="r" b="b"/>
              <a:pathLst>
                <a:path w="812800" h="789979">
                  <a:moveTo>
                    <a:pt x="406400" y="0"/>
                  </a:moveTo>
                  <a:cubicBezTo>
                    <a:pt x="181951" y="0"/>
                    <a:pt x="0" y="176843"/>
                    <a:pt x="0" y="394990"/>
                  </a:cubicBezTo>
                  <a:cubicBezTo>
                    <a:pt x="0" y="613137"/>
                    <a:pt x="181951" y="789979"/>
                    <a:pt x="406400" y="789979"/>
                  </a:cubicBezTo>
                  <a:cubicBezTo>
                    <a:pt x="630849" y="789979"/>
                    <a:pt x="812800" y="613137"/>
                    <a:pt x="812800" y="394990"/>
                  </a:cubicBezTo>
                  <a:cubicBezTo>
                    <a:pt x="812800" y="176843"/>
                    <a:pt x="630849" y="0"/>
                    <a:pt x="406400" y="0"/>
                  </a:cubicBezTo>
                  <a:close/>
                </a:path>
              </a:pathLst>
            </a:custGeom>
            <a:solidFill>
              <a:srgbClr val="F5C853"/>
            </a:solidFill>
          </p:spPr>
          <p:txBody>
            <a:bodyPr/>
            <a:lstStyle/>
            <a:p>
              <a:endParaRPr lang="en-US"/>
            </a:p>
          </p:txBody>
        </p:sp>
        <p:sp>
          <p:nvSpPr>
            <p:cNvPr id="11" name="TextBox 20">
              <a:extLst>
                <a:ext uri="{FF2B5EF4-FFF2-40B4-BE49-F238E27FC236}">
                  <a16:creationId xmlns:a16="http://schemas.microsoft.com/office/drawing/2014/main" id="{0680EA66-5E1A-00E2-7273-DCD354483A0C}"/>
                </a:ext>
              </a:extLst>
            </p:cNvPr>
            <p:cNvSpPr txBox="1"/>
            <p:nvPr/>
          </p:nvSpPr>
          <p:spPr>
            <a:xfrm>
              <a:off x="76200" y="35961"/>
              <a:ext cx="660400" cy="679958"/>
            </a:xfrm>
            <a:prstGeom prst="rect">
              <a:avLst/>
            </a:prstGeom>
          </p:spPr>
          <p:txBody>
            <a:bodyPr lIns="84987" tIns="84987" rIns="84987" bIns="84987" rtlCol="0" anchor="ctr"/>
            <a:lstStyle/>
            <a:p>
              <a:pPr algn="ctr">
                <a:lnSpc>
                  <a:spcPts val="2659"/>
                </a:lnSpc>
              </a:pPr>
              <a:endParaRPr/>
            </a:p>
          </p:txBody>
        </p:sp>
      </p:grpSp>
      <p:grpSp>
        <p:nvGrpSpPr>
          <p:cNvPr id="12" name="Group 21">
            <a:extLst>
              <a:ext uri="{FF2B5EF4-FFF2-40B4-BE49-F238E27FC236}">
                <a16:creationId xmlns:a16="http://schemas.microsoft.com/office/drawing/2014/main" id="{464C4593-1D4B-3243-7B52-A786E607F53F}"/>
              </a:ext>
            </a:extLst>
          </p:cNvPr>
          <p:cNvGrpSpPr/>
          <p:nvPr/>
        </p:nvGrpSpPr>
        <p:grpSpPr>
          <a:xfrm>
            <a:off x="5243082" y="2305018"/>
            <a:ext cx="3976936" cy="4095426"/>
            <a:chOff x="0" y="0"/>
            <a:chExt cx="812800" cy="812800"/>
          </a:xfrm>
        </p:grpSpPr>
        <p:sp>
          <p:nvSpPr>
            <p:cNvPr id="13" name="Freeform 22">
              <a:extLst>
                <a:ext uri="{FF2B5EF4-FFF2-40B4-BE49-F238E27FC236}">
                  <a16:creationId xmlns:a16="http://schemas.microsoft.com/office/drawing/2014/main" id="{C5E446B2-297A-5F6E-3028-16A1CDBB037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4" name="TextBox 23">
              <a:extLst>
                <a:ext uri="{FF2B5EF4-FFF2-40B4-BE49-F238E27FC236}">
                  <a16:creationId xmlns:a16="http://schemas.microsoft.com/office/drawing/2014/main" id="{704B0224-F06F-5790-AC2F-04D1BE8BB571}"/>
                </a:ext>
              </a:extLst>
            </p:cNvPr>
            <p:cNvSpPr txBox="1"/>
            <p:nvPr/>
          </p:nvSpPr>
          <p:spPr>
            <a:xfrm>
              <a:off x="76200" y="38100"/>
              <a:ext cx="660400" cy="698500"/>
            </a:xfrm>
            <a:prstGeom prst="rect">
              <a:avLst/>
            </a:prstGeom>
          </p:spPr>
          <p:txBody>
            <a:bodyPr lIns="84987" tIns="84987" rIns="84987" bIns="84987" rtlCol="0" anchor="ctr"/>
            <a:lstStyle/>
            <a:p>
              <a:pPr algn="ctr">
                <a:lnSpc>
                  <a:spcPts val="2659"/>
                </a:lnSpc>
              </a:pPr>
              <a:endParaRPr/>
            </a:p>
          </p:txBody>
        </p:sp>
      </p:grpSp>
      <p:grpSp>
        <p:nvGrpSpPr>
          <p:cNvPr id="15" name="Group 24">
            <a:extLst>
              <a:ext uri="{FF2B5EF4-FFF2-40B4-BE49-F238E27FC236}">
                <a16:creationId xmlns:a16="http://schemas.microsoft.com/office/drawing/2014/main" id="{7C16A40D-81F0-86AF-9124-62724B8AD3B2}"/>
              </a:ext>
            </a:extLst>
          </p:cNvPr>
          <p:cNvGrpSpPr/>
          <p:nvPr/>
        </p:nvGrpSpPr>
        <p:grpSpPr>
          <a:xfrm>
            <a:off x="5243082" y="3228736"/>
            <a:ext cx="2273453" cy="2216005"/>
            <a:chOff x="0" y="0"/>
            <a:chExt cx="812800" cy="812800"/>
          </a:xfrm>
        </p:grpSpPr>
        <p:sp>
          <p:nvSpPr>
            <p:cNvPr id="16" name="Freeform 25">
              <a:extLst>
                <a:ext uri="{FF2B5EF4-FFF2-40B4-BE49-F238E27FC236}">
                  <a16:creationId xmlns:a16="http://schemas.microsoft.com/office/drawing/2014/main" id="{F73A72F2-61DB-41DD-A78E-0B62D3B7FD4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9" name="TextBox 26">
              <a:extLst>
                <a:ext uri="{FF2B5EF4-FFF2-40B4-BE49-F238E27FC236}">
                  <a16:creationId xmlns:a16="http://schemas.microsoft.com/office/drawing/2014/main" id="{84C53996-D3BE-1D04-8F40-35E817199E4B}"/>
                </a:ext>
              </a:extLst>
            </p:cNvPr>
            <p:cNvSpPr txBox="1"/>
            <p:nvPr/>
          </p:nvSpPr>
          <p:spPr>
            <a:xfrm>
              <a:off x="76200" y="38100"/>
              <a:ext cx="660400" cy="698500"/>
            </a:xfrm>
            <a:prstGeom prst="rect">
              <a:avLst/>
            </a:prstGeom>
          </p:spPr>
          <p:txBody>
            <a:bodyPr lIns="84987" tIns="84987" rIns="84987" bIns="84987" rtlCol="0" anchor="ctr"/>
            <a:lstStyle/>
            <a:p>
              <a:pPr algn="ctr">
                <a:lnSpc>
                  <a:spcPts val="2659"/>
                </a:lnSpc>
              </a:pPr>
              <a:endParaRPr/>
            </a:p>
          </p:txBody>
        </p:sp>
      </p:grpSp>
      <p:grpSp>
        <p:nvGrpSpPr>
          <p:cNvPr id="24" name="Group 31">
            <a:extLst>
              <a:ext uri="{FF2B5EF4-FFF2-40B4-BE49-F238E27FC236}">
                <a16:creationId xmlns:a16="http://schemas.microsoft.com/office/drawing/2014/main" id="{D8ECE0F4-1891-569E-9154-371EFBDC5869}"/>
              </a:ext>
            </a:extLst>
          </p:cNvPr>
          <p:cNvGrpSpPr/>
          <p:nvPr/>
        </p:nvGrpSpPr>
        <p:grpSpPr>
          <a:xfrm>
            <a:off x="4309467" y="3453618"/>
            <a:ext cx="1847181" cy="1904380"/>
            <a:chOff x="0" y="0"/>
            <a:chExt cx="812800" cy="812800"/>
          </a:xfrm>
        </p:grpSpPr>
        <p:sp>
          <p:nvSpPr>
            <p:cNvPr id="29" name="Freeform 32">
              <a:extLst>
                <a:ext uri="{FF2B5EF4-FFF2-40B4-BE49-F238E27FC236}">
                  <a16:creationId xmlns:a16="http://schemas.microsoft.com/office/drawing/2014/main" id="{32228A86-1FE3-3BEC-41E3-43F8EE35F0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1">
                <a:lumMod val="75000"/>
                <a:lumOff val="25000"/>
                <a:alpha val="40784"/>
              </a:schemeClr>
            </a:solidFill>
          </p:spPr>
          <p:txBody>
            <a:bodyPr/>
            <a:lstStyle/>
            <a:p>
              <a:endParaRPr lang="en-US"/>
            </a:p>
          </p:txBody>
        </p:sp>
        <p:sp>
          <p:nvSpPr>
            <p:cNvPr id="30" name="TextBox 33">
              <a:extLst>
                <a:ext uri="{FF2B5EF4-FFF2-40B4-BE49-F238E27FC236}">
                  <a16:creationId xmlns:a16="http://schemas.microsoft.com/office/drawing/2014/main" id="{450D41AC-7E5E-6EF1-6A1F-FFA01439FC3C}"/>
                </a:ext>
              </a:extLst>
            </p:cNvPr>
            <p:cNvSpPr txBox="1"/>
            <p:nvPr/>
          </p:nvSpPr>
          <p:spPr>
            <a:xfrm>
              <a:off x="76200" y="38100"/>
              <a:ext cx="660400" cy="698500"/>
            </a:xfrm>
            <a:prstGeom prst="rect">
              <a:avLst/>
            </a:prstGeom>
          </p:spPr>
          <p:txBody>
            <a:bodyPr lIns="84987" tIns="84987" rIns="84987" bIns="84987" rtlCol="0" anchor="ctr"/>
            <a:lstStyle/>
            <a:p>
              <a:pPr algn="ctr">
                <a:lnSpc>
                  <a:spcPts val="2659"/>
                </a:lnSpc>
              </a:pPr>
              <a:endParaRPr/>
            </a:p>
          </p:txBody>
        </p:sp>
      </p:grpSp>
      <p:sp>
        <p:nvSpPr>
          <p:cNvPr id="31" name="TextBox 29">
            <a:extLst>
              <a:ext uri="{FF2B5EF4-FFF2-40B4-BE49-F238E27FC236}">
                <a16:creationId xmlns:a16="http://schemas.microsoft.com/office/drawing/2014/main" id="{45183912-B903-D570-900D-DC0302F44297}"/>
              </a:ext>
            </a:extLst>
          </p:cNvPr>
          <p:cNvSpPr txBox="1"/>
          <p:nvPr/>
        </p:nvSpPr>
        <p:spPr>
          <a:xfrm>
            <a:off x="4750295" y="2480842"/>
            <a:ext cx="910078" cy="555921"/>
          </a:xfrm>
          <a:prstGeom prst="rect">
            <a:avLst/>
          </a:prstGeom>
        </p:spPr>
        <p:txBody>
          <a:bodyPr wrap="square" lIns="0" tIns="0" rIns="0" bIns="0" rtlCol="0" anchor="t">
            <a:spAutoFit/>
          </a:bodyPr>
          <a:lstStyle/>
          <a:p>
            <a:pPr algn="ctr">
              <a:lnSpc>
                <a:spcPts val="4918"/>
              </a:lnSpc>
              <a:spcBef>
                <a:spcPct val="0"/>
              </a:spcBef>
            </a:pPr>
            <a:r>
              <a:rPr lang="en-US" sz="2500" b="1" dirty="0">
                <a:solidFill>
                  <a:srgbClr val="000000"/>
                </a:solidFill>
                <a:latin typeface="Asap Condensed Bold"/>
              </a:rPr>
              <a:t>AI</a:t>
            </a:r>
          </a:p>
        </p:txBody>
      </p:sp>
      <p:sp>
        <p:nvSpPr>
          <p:cNvPr id="32" name="TextBox 29">
            <a:extLst>
              <a:ext uri="{FF2B5EF4-FFF2-40B4-BE49-F238E27FC236}">
                <a16:creationId xmlns:a16="http://schemas.microsoft.com/office/drawing/2014/main" id="{D8F88877-9842-98C2-EB00-4971B1C3FC56}"/>
              </a:ext>
            </a:extLst>
          </p:cNvPr>
          <p:cNvSpPr txBox="1"/>
          <p:nvPr/>
        </p:nvSpPr>
        <p:spPr>
          <a:xfrm>
            <a:off x="8030867" y="3978782"/>
            <a:ext cx="910078" cy="555921"/>
          </a:xfrm>
          <a:prstGeom prst="rect">
            <a:avLst/>
          </a:prstGeom>
        </p:spPr>
        <p:txBody>
          <a:bodyPr wrap="square" lIns="0" tIns="0" rIns="0" bIns="0" rtlCol="0" anchor="t">
            <a:spAutoFit/>
          </a:bodyPr>
          <a:lstStyle/>
          <a:p>
            <a:pPr algn="ctr">
              <a:lnSpc>
                <a:spcPts val="4918"/>
              </a:lnSpc>
              <a:spcBef>
                <a:spcPct val="0"/>
              </a:spcBef>
            </a:pPr>
            <a:r>
              <a:rPr lang="en-US" sz="2500" b="1" dirty="0">
                <a:solidFill>
                  <a:srgbClr val="000000"/>
                </a:solidFill>
                <a:latin typeface="Asap Condensed Bold"/>
              </a:rPr>
              <a:t>ML</a:t>
            </a:r>
          </a:p>
        </p:txBody>
      </p:sp>
      <p:sp>
        <p:nvSpPr>
          <p:cNvPr id="33" name="TextBox 29">
            <a:extLst>
              <a:ext uri="{FF2B5EF4-FFF2-40B4-BE49-F238E27FC236}">
                <a16:creationId xmlns:a16="http://schemas.microsoft.com/office/drawing/2014/main" id="{74E484EF-2DA2-C429-CF32-37596950D574}"/>
              </a:ext>
            </a:extLst>
          </p:cNvPr>
          <p:cNvSpPr txBox="1"/>
          <p:nvPr/>
        </p:nvSpPr>
        <p:spPr>
          <a:xfrm>
            <a:off x="6257986" y="4001349"/>
            <a:ext cx="910078" cy="555921"/>
          </a:xfrm>
          <a:prstGeom prst="rect">
            <a:avLst/>
          </a:prstGeom>
        </p:spPr>
        <p:txBody>
          <a:bodyPr wrap="square" lIns="0" tIns="0" rIns="0" bIns="0" rtlCol="0" anchor="t">
            <a:spAutoFit/>
          </a:bodyPr>
          <a:lstStyle/>
          <a:p>
            <a:pPr algn="ctr">
              <a:lnSpc>
                <a:spcPts val="4918"/>
              </a:lnSpc>
              <a:spcBef>
                <a:spcPct val="0"/>
              </a:spcBef>
            </a:pPr>
            <a:r>
              <a:rPr lang="en-US" sz="2500" b="1" dirty="0">
                <a:solidFill>
                  <a:srgbClr val="000000"/>
                </a:solidFill>
                <a:latin typeface="Asap Condensed Bold"/>
              </a:rPr>
              <a:t>DL</a:t>
            </a:r>
          </a:p>
        </p:txBody>
      </p:sp>
      <p:sp>
        <p:nvSpPr>
          <p:cNvPr id="34" name="TextBox 29">
            <a:extLst>
              <a:ext uri="{FF2B5EF4-FFF2-40B4-BE49-F238E27FC236}">
                <a16:creationId xmlns:a16="http://schemas.microsoft.com/office/drawing/2014/main" id="{E905A645-70F3-0FB3-DE7F-31D7D0A36C1A}"/>
              </a:ext>
            </a:extLst>
          </p:cNvPr>
          <p:cNvSpPr txBox="1"/>
          <p:nvPr/>
        </p:nvSpPr>
        <p:spPr>
          <a:xfrm>
            <a:off x="4396958" y="3978783"/>
            <a:ext cx="910078" cy="555921"/>
          </a:xfrm>
          <a:prstGeom prst="rect">
            <a:avLst/>
          </a:prstGeom>
        </p:spPr>
        <p:txBody>
          <a:bodyPr wrap="square" lIns="0" tIns="0" rIns="0" bIns="0" rtlCol="0" anchor="t">
            <a:spAutoFit/>
          </a:bodyPr>
          <a:lstStyle/>
          <a:p>
            <a:pPr algn="ctr">
              <a:lnSpc>
                <a:spcPts val="4918"/>
              </a:lnSpc>
              <a:spcBef>
                <a:spcPct val="0"/>
              </a:spcBef>
            </a:pPr>
            <a:r>
              <a:rPr lang="en-US" sz="2500" b="1" dirty="0">
                <a:solidFill>
                  <a:srgbClr val="000000"/>
                </a:solidFill>
                <a:latin typeface="Asap Condensed Bold"/>
              </a:rPr>
              <a:t>NLP</a:t>
            </a:r>
          </a:p>
        </p:txBody>
      </p:sp>
    </p:spTree>
    <p:extLst>
      <p:ext uri="{BB962C8B-B14F-4D97-AF65-F5344CB8AC3E}">
        <p14:creationId xmlns:p14="http://schemas.microsoft.com/office/powerpoint/2010/main" val="520329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3091963" y="640687"/>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6" y="905567"/>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194" name="Picture 2" descr="Her Official Trailer #1 (2013) - Joaquin Phoenix, Scarlett Johansson Movie  HD on Make a GIF">
            <a:extLst>
              <a:ext uri="{FF2B5EF4-FFF2-40B4-BE49-F238E27FC236}">
                <a16:creationId xmlns:a16="http://schemas.microsoft.com/office/drawing/2014/main" id="{B1280908-3B3B-FD25-DAF0-45D7F50D0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031" y="2008148"/>
            <a:ext cx="8262584" cy="4441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57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02031" y="565550"/>
            <a:ext cx="752361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a:t>
            </a:r>
          </a:p>
        </p:txBody>
      </p:sp>
      <p:grpSp>
        <p:nvGrpSpPr>
          <p:cNvPr id="7" name="Group 11">
            <a:extLst>
              <a:ext uri="{FF2B5EF4-FFF2-40B4-BE49-F238E27FC236}">
                <a16:creationId xmlns:a16="http://schemas.microsoft.com/office/drawing/2014/main" id="{1251C165-3FD4-4540-F1E7-5DC9C5E9E9CB}"/>
              </a:ext>
            </a:extLst>
          </p:cNvPr>
          <p:cNvGrpSpPr/>
          <p:nvPr/>
        </p:nvGrpSpPr>
        <p:grpSpPr>
          <a:xfrm>
            <a:off x="4746545" y="2090561"/>
            <a:ext cx="829544" cy="273364"/>
            <a:chOff x="0" y="0"/>
            <a:chExt cx="1539457" cy="428090"/>
          </a:xfrm>
        </p:grpSpPr>
        <p:grpSp>
          <p:nvGrpSpPr>
            <p:cNvPr id="8" name="Group 12">
              <a:extLst>
                <a:ext uri="{FF2B5EF4-FFF2-40B4-BE49-F238E27FC236}">
                  <a16:creationId xmlns:a16="http://schemas.microsoft.com/office/drawing/2014/main" id="{E40BFC68-A5A2-4D5F-1D8C-3A6E15B5A684}"/>
                </a:ext>
              </a:extLst>
            </p:cNvPr>
            <p:cNvGrpSpPr/>
            <p:nvPr/>
          </p:nvGrpSpPr>
          <p:grpSpPr>
            <a:xfrm>
              <a:off x="0" y="0"/>
              <a:ext cx="428090" cy="428090"/>
              <a:chOff x="0" y="0"/>
              <a:chExt cx="812800" cy="812800"/>
            </a:xfrm>
          </p:grpSpPr>
          <p:sp>
            <p:nvSpPr>
              <p:cNvPr id="15" name="Freeform 13">
                <a:extLst>
                  <a:ext uri="{FF2B5EF4-FFF2-40B4-BE49-F238E27FC236}">
                    <a16:creationId xmlns:a16="http://schemas.microsoft.com/office/drawing/2014/main" id="{335E01FE-695E-3BDF-14A8-3598A530CD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6" name="TextBox 14">
                <a:extLst>
                  <a:ext uri="{FF2B5EF4-FFF2-40B4-BE49-F238E27FC236}">
                    <a16:creationId xmlns:a16="http://schemas.microsoft.com/office/drawing/2014/main" id="{1FDBD882-5B5D-AD02-2653-B7DD3F3D409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15">
              <a:extLst>
                <a:ext uri="{FF2B5EF4-FFF2-40B4-BE49-F238E27FC236}">
                  <a16:creationId xmlns:a16="http://schemas.microsoft.com/office/drawing/2014/main" id="{8D75EEA7-2469-471D-50B4-203FCE88E214}"/>
                </a:ext>
              </a:extLst>
            </p:cNvPr>
            <p:cNvGrpSpPr/>
            <p:nvPr/>
          </p:nvGrpSpPr>
          <p:grpSpPr>
            <a:xfrm>
              <a:off x="556206" y="0"/>
              <a:ext cx="428090" cy="428090"/>
              <a:chOff x="0" y="0"/>
              <a:chExt cx="812800" cy="812800"/>
            </a:xfrm>
          </p:grpSpPr>
          <p:sp>
            <p:nvSpPr>
              <p:cNvPr id="13" name="Freeform 16">
                <a:extLst>
                  <a:ext uri="{FF2B5EF4-FFF2-40B4-BE49-F238E27FC236}">
                    <a16:creationId xmlns:a16="http://schemas.microsoft.com/office/drawing/2014/main" id="{F1820B46-1AA6-8798-B239-D6FA6F6169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4" name="TextBox 17">
                <a:extLst>
                  <a:ext uri="{FF2B5EF4-FFF2-40B4-BE49-F238E27FC236}">
                    <a16:creationId xmlns:a16="http://schemas.microsoft.com/office/drawing/2014/main" id="{4981703C-3BCE-9404-7802-C91B5C65A89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8">
              <a:extLst>
                <a:ext uri="{FF2B5EF4-FFF2-40B4-BE49-F238E27FC236}">
                  <a16:creationId xmlns:a16="http://schemas.microsoft.com/office/drawing/2014/main" id="{B8067640-903B-D1F0-00EC-A050AED25573}"/>
                </a:ext>
              </a:extLst>
            </p:cNvPr>
            <p:cNvGrpSpPr/>
            <p:nvPr/>
          </p:nvGrpSpPr>
          <p:grpSpPr>
            <a:xfrm>
              <a:off x="1111367" y="0"/>
              <a:ext cx="428090" cy="428090"/>
              <a:chOff x="0" y="0"/>
              <a:chExt cx="812800" cy="812800"/>
            </a:xfrm>
          </p:grpSpPr>
          <p:sp>
            <p:nvSpPr>
              <p:cNvPr id="11" name="Freeform 19">
                <a:extLst>
                  <a:ext uri="{FF2B5EF4-FFF2-40B4-BE49-F238E27FC236}">
                    <a16:creationId xmlns:a16="http://schemas.microsoft.com/office/drawing/2014/main" id="{8CAC2FED-FA50-7902-ED99-93731B54C3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2" name="TextBox 20">
                <a:extLst>
                  <a:ext uri="{FF2B5EF4-FFF2-40B4-BE49-F238E27FC236}">
                    <a16:creationId xmlns:a16="http://schemas.microsoft.com/office/drawing/2014/main" id="{4D19940C-4A0F-44AB-A71A-CECF0BE2357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9" name="Rounded Rectangle 18">
            <a:extLst>
              <a:ext uri="{FF2B5EF4-FFF2-40B4-BE49-F238E27FC236}">
                <a16:creationId xmlns:a16="http://schemas.microsoft.com/office/drawing/2014/main" id="{9330A801-24FB-CCBF-11BF-0E91EEDCFB12}"/>
              </a:ext>
            </a:extLst>
          </p:cNvPr>
          <p:cNvSpPr/>
          <p:nvPr/>
        </p:nvSpPr>
        <p:spPr bwMode="auto">
          <a:xfrm>
            <a:off x="758827" y="1873681"/>
            <a:ext cx="5240529" cy="511652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90CF79BD-69E1-A6E4-5DFE-03B9D4A1C34C}"/>
              </a:ext>
            </a:extLst>
          </p:cNvPr>
          <p:cNvCxnSpPr>
            <a:cxnSpLocks/>
          </p:cNvCxnSpPr>
          <p:nvPr/>
        </p:nvCxnSpPr>
        <p:spPr>
          <a:xfrm>
            <a:off x="758827" y="2584438"/>
            <a:ext cx="5240529"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10">
            <a:extLst>
              <a:ext uri="{FF2B5EF4-FFF2-40B4-BE49-F238E27FC236}">
                <a16:creationId xmlns:a16="http://schemas.microsoft.com/office/drawing/2014/main" id="{5CE3F4C6-8B92-5DD6-7BBF-DF21541B305E}"/>
              </a:ext>
            </a:extLst>
          </p:cNvPr>
          <p:cNvSpPr txBox="1"/>
          <p:nvPr/>
        </p:nvSpPr>
        <p:spPr>
          <a:xfrm>
            <a:off x="959278" y="2911571"/>
            <a:ext cx="4839625" cy="3630289"/>
          </a:xfrm>
          <a:prstGeom prst="rect">
            <a:avLst/>
          </a:prstGeom>
        </p:spPr>
        <p:txBody>
          <a:bodyPr wrap="square" lIns="0" tIns="0" rIns="0" bIns="0" rtlCol="0" anchor="t">
            <a:spAutoFit/>
          </a:bodyPr>
          <a:lstStyle/>
          <a:p>
            <a:pPr marL="0" lvl="0" indent="0" algn="ctr">
              <a:lnSpc>
                <a:spcPts val="4134"/>
              </a:lnSpc>
              <a:spcBef>
                <a:spcPct val="0"/>
              </a:spcBef>
            </a:pPr>
            <a:r>
              <a:rPr lang="en-US" sz="2400" u="none" strike="noStrike" dirty="0">
                <a:solidFill>
                  <a:srgbClr val="FFFFFF"/>
                </a:solidFill>
                <a:latin typeface="Asap Condensed Bold"/>
              </a:rPr>
              <a:t>How computers understand text?</a:t>
            </a:r>
          </a:p>
          <a:p>
            <a:pPr marL="0" lvl="0" indent="0" algn="ctr">
              <a:lnSpc>
                <a:spcPts val="4134"/>
              </a:lnSpc>
              <a:spcBef>
                <a:spcPct val="0"/>
              </a:spcBef>
            </a:pPr>
            <a:endParaRPr lang="en-US" sz="2400" dirty="0">
              <a:solidFill>
                <a:srgbClr val="FFFFFF"/>
              </a:solidFill>
              <a:latin typeface="Asap Condensed Bold"/>
            </a:endParaRPr>
          </a:p>
          <a:p>
            <a:pPr marL="0" lvl="0" indent="0" algn="ctr">
              <a:lnSpc>
                <a:spcPts val="4134"/>
              </a:lnSpc>
              <a:spcBef>
                <a:spcPct val="0"/>
              </a:spcBef>
            </a:pPr>
            <a:r>
              <a:rPr lang="en-US" sz="2400" dirty="0">
                <a:solidFill>
                  <a:srgbClr val="FFFFFF"/>
                </a:solidFill>
                <a:latin typeface="Asap Condensed Bold"/>
              </a:rPr>
              <a:t>Assume you have a text. Let’s see how to break it down to train a model !!</a:t>
            </a:r>
          </a:p>
          <a:p>
            <a:pPr marL="0" lvl="0" indent="0" algn="ctr">
              <a:lnSpc>
                <a:spcPts val="4134"/>
              </a:lnSpc>
              <a:spcBef>
                <a:spcPct val="0"/>
              </a:spcBef>
            </a:pPr>
            <a:endParaRPr lang="en-US" sz="2400" dirty="0">
              <a:solidFill>
                <a:srgbClr val="FFFFFF"/>
              </a:solidFill>
              <a:latin typeface="Asap Condensed Bold"/>
            </a:endParaRPr>
          </a:p>
          <a:p>
            <a:pPr marL="0" lvl="0" indent="0" algn="ctr">
              <a:lnSpc>
                <a:spcPts val="4134"/>
              </a:lnSpc>
              <a:spcBef>
                <a:spcPct val="0"/>
              </a:spcBef>
            </a:pPr>
            <a:r>
              <a:rPr lang="en-US" sz="2400" dirty="0">
                <a:solidFill>
                  <a:srgbClr val="FFFFFF"/>
                </a:solidFill>
                <a:latin typeface="Asap Condensed Bold"/>
              </a:rPr>
              <a:t>TEXT: “Welcome to Global Azure 2024”</a:t>
            </a:r>
          </a:p>
          <a:p>
            <a:pPr marL="0" lvl="0" indent="0" algn="ctr">
              <a:lnSpc>
                <a:spcPts val="4134"/>
              </a:lnSpc>
              <a:spcBef>
                <a:spcPct val="0"/>
              </a:spcBef>
            </a:pPr>
            <a:endParaRPr lang="en-US" sz="2400" u="none" strike="noStrike" dirty="0">
              <a:solidFill>
                <a:srgbClr val="FFFFFF"/>
              </a:solidFill>
              <a:latin typeface="Asap Condensed Bold"/>
            </a:endParaRP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6" y="905567"/>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5" name="Picture 16">
            <a:extLst>
              <a:ext uri="{FF2B5EF4-FFF2-40B4-BE49-F238E27FC236}">
                <a16:creationId xmlns:a16="http://schemas.microsoft.com/office/drawing/2014/main" id="{64370239-A617-13F6-AD68-63D99349945E}"/>
              </a:ext>
            </a:extLst>
          </p:cNvPr>
          <p:cNvPicPr>
            <a:picLocks noChangeAspect="1"/>
          </p:cNvPicPr>
          <p:nvPr/>
        </p:nvPicPr>
        <p:blipFill>
          <a:blip r:embed="rId2"/>
          <a:srcRect/>
          <a:stretch>
            <a:fillRect/>
          </a:stretch>
        </p:blipFill>
        <p:spPr>
          <a:xfrm>
            <a:off x="9077352" y="905567"/>
            <a:ext cx="3516220" cy="6031471"/>
          </a:xfrm>
          <a:prstGeom prst="rect">
            <a:avLst/>
          </a:prstGeom>
        </p:spPr>
      </p:pic>
    </p:spTree>
    <p:extLst>
      <p:ext uri="{BB962C8B-B14F-4D97-AF65-F5344CB8AC3E}">
        <p14:creationId xmlns:p14="http://schemas.microsoft.com/office/powerpoint/2010/main" val="423015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073881"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1" name="Group 50">
            <a:extLst>
              <a:ext uri="{FF2B5EF4-FFF2-40B4-BE49-F238E27FC236}">
                <a16:creationId xmlns:a16="http://schemas.microsoft.com/office/drawing/2014/main" id="{0E31304D-A9C3-5B65-17B2-7EA4C2172201}"/>
              </a:ext>
            </a:extLst>
          </p:cNvPr>
          <p:cNvGrpSpPr/>
          <p:nvPr/>
        </p:nvGrpSpPr>
        <p:grpSpPr>
          <a:xfrm>
            <a:off x="849636" y="2436347"/>
            <a:ext cx="2832144" cy="1762506"/>
            <a:chOff x="678252" y="2530715"/>
            <a:chExt cx="2832144" cy="1762506"/>
          </a:xfrm>
        </p:grpSpPr>
        <p:sp>
          <p:nvSpPr>
            <p:cNvPr id="19" name="Rounded Rectangle 18">
              <a:extLst>
                <a:ext uri="{FF2B5EF4-FFF2-40B4-BE49-F238E27FC236}">
                  <a16:creationId xmlns:a16="http://schemas.microsoft.com/office/drawing/2014/main" id="{9330A801-24FB-CCBF-11BF-0E91EEDCFB12}"/>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90CF79BD-69E1-A6E4-5DFE-03B9D4A1C34C}"/>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0">
              <a:extLst>
                <a:ext uri="{FF2B5EF4-FFF2-40B4-BE49-F238E27FC236}">
                  <a16:creationId xmlns:a16="http://schemas.microsoft.com/office/drawing/2014/main" id="{2154280F-35DC-455C-9BA2-20DAE2538B8C}"/>
                </a:ext>
              </a:extLst>
            </p:cNvPr>
            <p:cNvSpPr txBox="1"/>
            <p:nvPr/>
          </p:nvSpPr>
          <p:spPr>
            <a:xfrm>
              <a:off x="881212" y="2603632"/>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TOKENIZATION</a:t>
              </a:r>
            </a:p>
          </p:txBody>
        </p:sp>
        <p:sp>
          <p:nvSpPr>
            <p:cNvPr id="20" name="TextBox 10">
              <a:extLst>
                <a:ext uri="{FF2B5EF4-FFF2-40B4-BE49-F238E27FC236}">
                  <a16:creationId xmlns:a16="http://schemas.microsoft.com/office/drawing/2014/main" id="{E55DA503-0045-363F-36FC-4EB570558EAB}"/>
                </a:ext>
              </a:extLst>
            </p:cNvPr>
            <p:cNvSpPr txBox="1"/>
            <p:nvPr/>
          </p:nvSpPr>
          <p:spPr>
            <a:xfrm>
              <a:off x="881211" y="3146413"/>
              <a:ext cx="2426221" cy="923330"/>
            </a:xfrm>
            <a:prstGeom prst="rect">
              <a:avLst/>
            </a:prstGeom>
          </p:spPr>
          <p:txBody>
            <a:bodyPr wrap="square" lIns="0" tIns="0" rIns="0" bIns="0" rtlCol="0" anchor="t">
              <a:spAutoFit/>
            </a:bodyPr>
            <a:lstStyle/>
            <a:p>
              <a:pPr marL="0" lvl="0" indent="0" algn="ctr">
                <a:spcBef>
                  <a:spcPct val="0"/>
                </a:spcBef>
              </a:pPr>
              <a:r>
                <a:rPr lang="en-US" sz="2000" u="none" strike="noStrike" dirty="0">
                  <a:solidFill>
                    <a:srgbClr val="FFFFFF"/>
                  </a:solidFill>
                  <a:latin typeface="Asap Condensed Bold"/>
                </a:rPr>
                <a:t>Breaks the raw text into words, sentences called tokens</a:t>
              </a:r>
            </a:p>
          </p:txBody>
        </p:sp>
      </p:grpSp>
      <p:sp>
        <p:nvSpPr>
          <p:cNvPr id="22" name="TextBox 10">
            <a:extLst>
              <a:ext uri="{FF2B5EF4-FFF2-40B4-BE49-F238E27FC236}">
                <a16:creationId xmlns:a16="http://schemas.microsoft.com/office/drawing/2014/main" id="{56688254-28F8-FC42-AB9B-FC7E97373D32}"/>
              </a:ext>
            </a:extLst>
          </p:cNvPr>
          <p:cNvSpPr txBox="1"/>
          <p:nvPr/>
        </p:nvSpPr>
        <p:spPr>
          <a:xfrm>
            <a:off x="4263037" y="5581965"/>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STEMMING</a:t>
            </a:r>
          </a:p>
        </p:txBody>
      </p:sp>
      <p:grpSp>
        <p:nvGrpSpPr>
          <p:cNvPr id="50" name="Group 49">
            <a:extLst>
              <a:ext uri="{FF2B5EF4-FFF2-40B4-BE49-F238E27FC236}">
                <a16:creationId xmlns:a16="http://schemas.microsoft.com/office/drawing/2014/main" id="{5EAFB62E-922F-166B-9B52-488EC4B96E19}"/>
              </a:ext>
            </a:extLst>
          </p:cNvPr>
          <p:cNvGrpSpPr/>
          <p:nvPr/>
        </p:nvGrpSpPr>
        <p:grpSpPr>
          <a:xfrm>
            <a:off x="4074311" y="5485332"/>
            <a:ext cx="2832143" cy="1878573"/>
            <a:chOff x="3871351" y="5555722"/>
            <a:chExt cx="2832143" cy="1878573"/>
          </a:xfrm>
        </p:grpSpPr>
        <p:sp>
          <p:nvSpPr>
            <p:cNvPr id="21" name="Rounded Rectangle 20">
              <a:extLst>
                <a:ext uri="{FF2B5EF4-FFF2-40B4-BE49-F238E27FC236}">
                  <a16:creationId xmlns:a16="http://schemas.microsoft.com/office/drawing/2014/main" id="{1A6FDEC4-353F-1432-7408-D26E9AEA5A71}"/>
                </a:ext>
              </a:extLst>
            </p:cNvPr>
            <p:cNvSpPr/>
            <p:nvPr/>
          </p:nvSpPr>
          <p:spPr bwMode="auto">
            <a:xfrm>
              <a:off x="3871351" y="5555722"/>
              <a:ext cx="2832143" cy="187857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B3F9B17A-243E-DAAA-A492-A7331B8FDC63}"/>
                </a:ext>
              </a:extLst>
            </p:cNvPr>
            <p:cNvCxnSpPr>
              <a:cxnSpLocks/>
            </p:cNvCxnSpPr>
            <p:nvPr/>
          </p:nvCxnSpPr>
          <p:spPr>
            <a:xfrm>
              <a:off x="3871351" y="5993645"/>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10">
              <a:extLst>
                <a:ext uri="{FF2B5EF4-FFF2-40B4-BE49-F238E27FC236}">
                  <a16:creationId xmlns:a16="http://schemas.microsoft.com/office/drawing/2014/main" id="{921DB1BF-732C-7B43-3CB8-E6DCDB38D2EB}"/>
                </a:ext>
              </a:extLst>
            </p:cNvPr>
            <p:cNvSpPr txBox="1"/>
            <p:nvPr/>
          </p:nvSpPr>
          <p:spPr>
            <a:xfrm>
              <a:off x="4002531" y="6234769"/>
              <a:ext cx="2541315" cy="923330"/>
            </a:xfrm>
            <a:prstGeom prst="rect">
              <a:avLst/>
            </a:prstGeom>
          </p:spPr>
          <p:txBody>
            <a:bodyPr wrap="square" lIns="0" tIns="0" rIns="0" bIns="0" rtlCol="0" anchor="t">
              <a:spAutoFit/>
            </a:bodyPr>
            <a:lstStyle/>
            <a:p>
              <a:pPr marL="0" lvl="0" indent="0" algn="ctr">
                <a:spcBef>
                  <a:spcPct val="0"/>
                </a:spcBef>
              </a:pPr>
              <a:r>
                <a:rPr lang="en-US" sz="2000" dirty="0">
                  <a:solidFill>
                    <a:srgbClr val="FFFFFF"/>
                  </a:solidFill>
                  <a:latin typeface="Asap Condensed Bold"/>
                </a:rPr>
                <a:t>Understanding the word form by simplifying it </a:t>
              </a:r>
            </a:p>
            <a:p>
              <a:pPr marL="0" lvl="0" indent="0" algn="ctr">
                <a:spcBef>
                  <a:spcPct val="0"/>
                </a:spcBef>
              </a:pPr>
              <a:r>
                <a:rPr lang="en-US" sz="2000" dirty="0">
                  <a:solidFill>
                    <a:srgbClr val="FFFFFF"/>
                  </a:solidFill>
                  <a:latin typeface="Asap Condensed Bold"/>
                </a:rPr>
                <a:t>to the root word</a:t>
              </a:r>
              <a:endParaRPr lang="en-US" sz="2000" u="none" strike="noStrike" dirty="0">
                <a:solidFill>
                  <a:srgbClr val="FFFFFF"/>
                </a:solidFill>
                <a:latin typeface="Asap Condensed Bold"/>
              </a:endParaRPr>
            </a:p>
          </p:txBody>
        </p:sp>
      </p:grpSp>
      <p:sp>
        <p:nvSpPr>
          <p:cNvPr id="28" name="TextBox 10">
            <a:extLst>
              <a:ext uri="{FF2B5EF4-FFF2-40B4-BE49-F238E27FC236}">
                <a16:creationId xmlns:a16="http://schemas.microsoft.com/office/drawing/2014/main" id="{98872B60-1A1A-D0C6-596C-63D4266BB773}"/>
              </a:ext>
            </a:extLst>
          </p:cNvPr>
          <p:cNvSpPr txBox="1"/>
          <p:nvPr/>
        </p:nvSpPr>
        <p:spPr>
          <a:xfrm>
            <a:off x="7760479" y="2506822"/>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LEMMATIZING</a:t>
            </a:r>
          </a:p>
        </p:txBody>
      </p:sp>
      <p:grpSp>
        <p:nvGrpSpPr>
          <p:cNvPr id="37" name="Group 36">
            <a:extLst>
              <a:ext uri="{FF2B5EF4-FFF2-40B4-BE49-F238E27FC236}">
                <a16:creationId xmlns:a16="http://schemas.microsoft.com/office/drawing/2014/main" id="{C37EDD91-FF09-748E-0797-0D20CC161DEA}"/>
              </a:ext>
            </a:extLst>
          </p:cNvPr>
          <p:cNvGrpSpPr/>
          <p:nvPr/>
        </p:nvGrpSpPr>
        <p:grpSpPr>
          <a:xfrm>
            <a:off x="7576453" y="2378313"/>
            <a:ext cx="2832143" cy="1878573"/>
            <a:chOff x="7360935" y="2378314"/>
            <a:chExt cx="2832143" cy="1878573"/>
          </a:xfrm>
        </p:grpSpPr>
        <p:sp>
          <p:nvSpPr>
            <p:cNvPr id="26" name="Rounded Rectangle 25">
              <a:extLst>
                <a:ext uri="{FF2B5EF4-FFF2-40B4-BE49-F238E27FC236}">
                  <a16:creationId xmlns:a16="http://schemas.microsoft.com/office/drawing/2014/main" id="{DC730B2F-7B93-14F0-E4A3-A4421ED6021C}"/>
                </a:ext>
              </a:extLst>
            </p:cNvPr>
            <p:cNvSpPr/>
            <p:nvPr/>
          </p:nvSpPr>
          <p:spPr bwMode="auto">
            <a:xfrm>
              <a:off x="7360935" y="2378314"/>
              <a:ext cx="2832143" cy="187857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D9FDB563-03A9-013B-C1BF-C4168A7C2C78}"/>
                </a:ext>
              </a:extLst>
            </p:cNvPr>
            <p:cNvCxnSpPr>
              <a:cxnSpLocks/>
            </p:cNvCxnSpPr>
            <p:nvPr/>
          </p:nvCxnSpPr>
          <p:spPr>
            <a:xfrm>
              <a:off x="7360935" y="2919129"/>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10">
              <a:extLst>
                <a:ext uri="{FF2B5EF4-FFF2-40B4-BE49-F238E27FC236}">
                  <a16:creationId xmlns:a16="http://schemas.microsoft.com/office/drawing/2014/main" id="{58247FFC-4DBC-37DC-2FF2-65DFFD6975A2}"/>
                </a:ext>
              </a:extLst>
            </p:cNvPr>
            <p:cNvSpPr txBox="1"/>
            <p:nvPr/>
          </p:nvSpPr>
          <p:spPr>
            <a:xfrm>
              <a:off x="7544961" y="3069806"/>
              <a:ext cx="2426221" cy="923330"/>
            </a:xfrm>
            <a:prstGeom prst="rect">
              <a:avLst/>
            </a:prstGeom>
          </p:spPr>
          <p:txBody>
            <a:bodyPr wrap="square" lIns="0" tIns="0" rIns="0" bIns="0" rtlCol="0" anchor="t">
              <a:spAutoFit/>
            </a:bodyPr>
            <a:lstStyle/>
            <a:p>
              <a:pPr marL="0" lvl="0" indent="0" algn="ctr">
                <a:spcBef>
                  <a:spcPct val="0"/>
                </a:spcBef>
              </a:pPr>
              <a:r>
                <a:rPr lang="en-US" sz="2000" u="none" strike="noStrike" dirty="0">
                  <a:solidFill>
                    <a:srgbClr val="FFFFFF"/>
                  </a:solidFill>
                  <a:latin typeface="Asap Condensed Bold"/>
                </a:rPr>
                <a:t>Reduces the word to its base or canonical form called lemma</a:t>
              </a:r>
            </a:p>
          </p:txBody>
        </p:sp>
      </p:grpSp>
      <p:grpSp>
        <p:nvGrpSpPr>
          <p:cNvPr id="36" name="Group 35">
            <a:extLst>
              <a:ext uri="{FF2B5EF4-FFF2-40B4-BE49-F238E27FC236}">
                <a16:creationId xmlns:a16="http://schemas.microsoft.com/office/drawing/2014/main" id="{B11FBA40-5521-3A1A-4BDD-A58C85041066}"/>
              </a:ext>
            </a:extLst>
          </p:cNvPr>
          <p:cNvGrpSpPr/>
          <p:nvPr/>
        </p:nvGrpSpPr>
        <p:grpSpPr>
          <a:xfrm>
            <a:off x="10796374" y="5279526"/>
            <a:ext cx="2832143" cy="1878573"/>
            <a:chOff x="10796374" y="5339299"/>
            <a:chExt cx="2832143" cy="1878573"/>
          </a:xfrm>
        </p:grpSpPr>
        <p:cxnSp>
          <p:nvCxnSpPr>
            <p:cNvPr id="31" name="Straight Connector 30">
              <a:extLst>
                <a:ext uri="{FF2B5EF4-FFF2-40B4-BE49-F238E27FC236}">
                  <a16:creationId xmlns:a16="http://schemas.microsoft.com/office/drawing/2014/main" id="{FAE46298-BD69-521E-8E90-6F1824F48A46}"/>
                </a:ext>
              </a:extLst>
            </p:cNvPr>
            <p:cNvCxnSpPr>
              <a:cxnSpLocks/>
            </p:cNvCxnSpPr>
            <p:nvPr/>
          </p:nvCxnSpPr>
          <p:spPr>
            <a:xfrm>
              <a:off x="10796374" y="5828071"/>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57497A5-4CB4-CA00-A75C-5F4138DEF1FE}"/>
                </a:ext>
              </a:extLst>
            </p:cNvPr>
            <p:cNvGrpSpPr/>
            <p:nvPr/>
          </p:nvGrpSpPr>
          <p:grpSpPr>
            <a:xfrm>
              <a:off x="10796374" y="5339299"/>
              <a:ext cx="2832143" cy="1878573"/>
              <a:chOff x="10796374" y="5339299"/>
              <a:chExt cx="2832143" cy="1878573"/>
            </a:xfrm>
          </p:grpSpPr>
          <p:sp>
            <p:nvSpPr>
              <p:cNvPr id="30" name="Rounded Rectangle 29">
                <a:extLst>
                  <a:ext uri="{FF2B5EF4-FFF2-40B4-BE49-F238E27FC236}">
                    <a16:creationId xmlns:a16="http://schemas.microsoft.com/office/drawing/2014/main" id="{F912E87F-42A7-7A82-5918-72AE8885953D}"/>
                  </a:ext>
                </a:extLst>
              </p:cNvPr>
              <p:cNvSpPr/>
              <p:nvPr/>
            </p:nvSpPr>
            <p:spPr bwMode="auto">
              <a:xfrm>
                <a:off x="10796374" y="5339299"/>
                <a:ext cx="2832143" cy="187857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10">
                <a:extLst>
                  <a:ext uri="{FF2B5EF4-FFF2-40B4-BE49-F238E27FC236}">
                    <a16:creationId xmlns:a16="http://schemas.microsoft.com/office/drawing/2014/main" id="{DDE7E6DA-DC57-DAFF-F4CC-9C0E86C7CBCB}"/>
                  </a:ext>
                </a:extLst>
              </p:cNvPr>
              <p:cNvSpPr txBox="1"/>
              <p:nvPr/>
            </p:nvSpPr>
            <p:spPr>
              <a:xfrm>
                <a:off x="10999334" y="5428950"/>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STOP WORDS</a:t>
                </a:r>
              </a:p>
            </p:txBody>
          </p:sp>
        </p:grpSp>
        <p:sp>
          <p:nvSpPr>
            <p:cNvPr id="33" name="TextBox 10">
              <a:extLst>
                <a:ext uri="{FF2B5EF4-FFF2-40B4-BE49-F238E27FC236}">
                  <a16:creationId xmlns:a16="http://schemas.microsoft.com/office/drawing/2014/main" id="{7C9A6086-208E-E684-BE0C-8DD07E13B5D5}"/>
                </a:ext>
              </a:extLst>
            </p:cNvPr>
            <p:cNvSpPr txBox="1"/>
            <p:nvPr/>
          </p:nvSpPr>
          <p:spPr>
            <a:xfrm>
              <a:off x="10938124" y="6022727"/>
              <a:ext cx="2541315" cy="923330"/>
            </a:xfrm>
            <a:prstGeom prst="rect">
              <a:avLst/>
            </a:prstGeom>
          </p:spPr>
          <p:txBody>
            <a:bodyPr wrap="square" lIns="0" tIns="0" rIns="0" bIns="0" rtlCol="0" anchor="t">
              <a:spAutoFit/>
            </a:bodyPr>
            <a:lstStyle/>
            <a:p>
              <a:pPr marL="0" lvl="0" indent="0" algn="ctr">
                <a:spcBef>
                  <a:spcPct val="0"/>
                </a:spcBef>
              </a:pPr>
              <a:r>
                <a:rPr lang="en-US" sz="2000" u="none" strike="noStrike" dirty="0">
                  <a:solidFill>
                    <a:srgbClr val="FFFFFF"/>
                  </a:solidFill>
                  <a:latin typeface="Asap Condensed Bold"/>
                </a:rPr>
                <a:t>Commonly used words that can be eliminated in a language</a:t>
              </a:r>
            </a:p>
          </p:txBody>
        </p:sp>
      </p:grpSp>
    </p:spTree>
    <p:extLst>
      <p:ext uri="{BB962C8B-B14F-4D97-AF65-F5344CB8AC3E}">
        <p14:creationId xmlns:p14="http://schemas.microsoft.com/office/powerpoint/2010/main" val="2294161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6">
            <a:extLst>
              <a:ext uri="{FF2B5EF4-FFF2-40B4-BE49-F238E27FC236}">
                <a16:creationId xmlns:a16="http://schemas.microsoft.com/office/drawing/2014/main" id="{94124740-CCE0-A705-E381-1E571F618092}"/>
              </a:ext>
            </a:extLst>
          </p:cNvPr>
          <p:cNvSpPr txBox="1"/>
          <p:nvPr/>
        </p:nvSpPr>
        <p:spPr>
          <a:xfrm>
            <a:off x="3270094" y="2101352"/>
            <a:ext cx="8271417" cy="400110"/>
          </a:xfrm>
          <a:prstGeom prst="rect">
            <a:avLst/>
          </a:prstGeom>
          <a:noFill/>
        </p:spPr>
        <p:txBody>
          <a:bodyPr wrap="square">
            <a:spAutoFit/>
          </a:bodyPr>
          <a:lstStyle/>
          <a:p>
            <a:r>
              <a:rPr lang="en-US" sz="2000" dirty="0">
                <a:solidFill>
                  <a:srgbClr val="FFFFFF"/>
                </a:solidFill>
                <a:latin typeface="Asap Condensed Bold"/>
              </a:rPr>
              <a:t>“Welcome to Global Azure 2024. This is going be an amazing experience”</a:t>
            </a:r>
            <a:endParaRPr lang="en-US" dirty="0"/>
          </a:p>
        </p:txBody>
      </p:sp>
      <p:sp>
        <p:nvSpPr>
          <p:cNvPr id="8" name="Rounded Rectangle 7">
            <a:extLst>
              <a:ext uri="{FF2B5EF4-FFF2-40B4-BE49-F238E27FC236}">
                <a16:creationId xmlns:a16="http://schemas.microsoft.com/office/drawing/2014/main" id="{EA5AB9ED-11EC-4B40-4744-50F2C7EDA374}"/>
              </a:ext>
            </a:extLst>
          </p:cNvPr>
          <p:cNvSpPr/>
          <p:nvPr/>
        </p:nvSpPr>
        <p:spPr bwMode="auto">
          <a:xfrm>
            <a:off x="5620213" y="3256155"/>
            <a:ext cx="2375210" cy="613317"/>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277FD48E-87BE-97ED-1436-923B4897045C}"/>
              </a:ext>
            </a:extLst>
          </p:cNvPr>
          <p:cNvSpPr txBox="1"/>
          <p:nvPr/>
        </p:nvSpPr>
        <p:spPr>
          <a:xfrm>
            <a:off x="5954285" y="3362759"/>
            <a:ext cx="1885487" cy="400110"/>
          </a:xfrm>
          <a:prstGeom prst="rect">
            <a:avLst/>
          </a:prstGeom>
          <a:noFill/>
        </p:spPr>
        <p:txBody>
          <a:bodyPr wrap="square">
            <a:spAutoFit/>
          </a:bodyPr>
          <a:lstStyle/>
          <a:p>
            <a:r>
              <a:rPr lang="en-US" sz="2000" b="1" dirty="0">
                <a:latin typeface="Asap Condensed Bold"/>
              </a:rPr>
              <a:t>TOKENIZATION</a:t>
            </a:r>
            <a:endParaRPr lang="en-US" b="1" dirty="0"/>
          </a:p>
        </p:txBody>
      </p:sp>
      <p:sp>
        <p:nvSpPr>
          <p:cNvPr id="10" name="TextBox 9">
            <a:extLst>
              <a:ext uri="{FF2B5EF4-FFF2-40B4-BE49-F238E27FC236}">
                <a16:creationId xmlns:a16="http://schemas.microsoft.com/office/drawing/2014/main" id="{C7A0A443-CB6F-6391-A349-CE0F212B3ECF}"/>
              </a:ext>
            </a:extLst>
          </p:cNvPr>
          <p:cNvSpPr txBox="1"/>
          <p:nvPr/>
        </p:nvSpPr>
        <p:spPr>
          <a:xfrm>
            <a:off x="2712958" y="4996952"/>
            <a:ext cx="9713642" cy="400110"/>
          </a:xfrm>
          <a:prstGeom prst="rect">
            <a:avLst/>
          </a:prstGeom>
          <a:noFill/>
        </p:spPr>
        <p:txBody>
          <a:bodyPr wrap="square">
            <a:spAutoFit/>
          </a:bodyPr>
          <a:lstStyle/>
          <a:p>
            <a:r>
              <a:rPr lang="en-US" sz="2000" dirty="0">
                <a:solidFill>
                  <a:srgbClr val="FFFFFF"/>
                </a:solidFill>
                <a:latin typeface="Asap Condensed Bold"/>
              </a:rPr>
              <a:t>[ Welcome,  to,  Global,  Azure,  2024, This,  is,  going,  be,  an,  amazing,  experience ]</a:t>
            </a:r>
            <a:endParaRPr lang="en-US" dirty="0"/>
          </a:p>
        </p:txBody>
      </p:sp>
      <p:cxnSp>
        <p:nvCxnSpPr>
          <p:cNvPr id="12" name="Straight Arrow Connector 11">
            <a:extLst>
              <a:ext uri="{FF2B5EF4-FFF2-40B4-BE49-F238E27FC236}">
                <a16:creationId xmlns:a16="http://schemas.microsoft.com/office/drawing/2014/main" id="{8FA976BD-41DB-C2BE-F1F2-28895946B78F}"/>
              </a:ext>
            </a:extLst>
          </p:cNvPr>
          <p:cNvCxnSpPr>
            <a:cxnSpLocks/>
          </p:cNvCxnSpPr>
          <p:nvPr/>
        </p:nvCxnSpPr>
        <p:spPr>
          <a:xfrm>
            <a:off x="6785515" y="2501462"/>
            <a:ext cx="0" cy="682753"/>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07AA5A-9DCA-06C3-A098-C0010E1D6007}"/>
              </a:ext>
            </a:extLst>
          </p:cNvPr>
          <p:cNvCxnSpPr>
            <a:cxnSpLocks/>
          </p:cNvCxnSpPr>
          <p:nvPr/>
        </p:nvCxnSpPr>
        <p:spPr>
          <a:xfrm>
            <a:off x="6776220" y="3958683"/>
            <a:ext cx="0" cy="1038269"/>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99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3074" name="Picture 2" descr="Step 2: Mastering Text Preprocessing — 1 | by Gourav Didwania | GoPenAI">
            <a:extLst>
              <a:ext uri="{FF2B5EF4-FFF2-40B4-BE49-F238E27FC236}">
                <a16:creationId xmlns:a16="http://schemas.microsoft.com/office/drawing/2014/main" id="{CA057048-C312-FADD-27FA-EF1C2F52A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365" y="2123027"/>
            <a:ext cx="7175984" cy="3983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20CD525-F448-7060-3B61-5E9F397FAA1F}"/>
              </a:ext>
            </a:extLst>
          </p:cNvPr>
          <p:cNvPicPr>
            <a:picLocks noChangeAspect="1"/>
          </p:cNvPicPr>
          <p:nvPr/>
        </p:nvPicPr>
        <p:blipFill>
          <a:blip r:embed="rId3"/>
          <a:stretch>
            <a:fillRect/>
          </a:stretch>
        </p:blipFill>
        <p:spPr>
          <a:xfrm>
            <a:off x="9171017" y="1873681"/>
            <a:ext cx="3581400" cy="4419600"/>
          </a:xfrm>
          <a:prstGeom prst="rect">
            <a:avLst/>
          </a:prstGeom>
        </p:spPr>
      </p:pic>
    </p:spTree>
    <p:extLst>
      <p:ext uri="{BB962C8B-B14F-4D97-AF65-F5344CB8AC3E}">
        <p14:creationId xmlns:p14="http://schemas.microsoft.com/office/powerpoint/2010/main" val="2706192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DB1BF35F-9DB0-6C38-5E73-6AA64537F158}"/>
              </a:ext>
            </a:extLst>
          </p:cNvPr>
          <p:cNvSpPr txBox="1"/>
          <p:nvPr/>
        </p:nvSpPr>
        <p:spPr>
          <a:xfrm>
            <a:off x="2658910" y="1784179"/>
            <a:ext cx="9767051" cy="477054"/>
          </a:xfrm>
          <a:prstGeom prst="rect">
            <a:avLst/>
          </a:prstGeom>
          <a:noFill/>
        </p:spPr>
        <p:txBody>
          <a:bodyPr wrap="square">
            <a:spAutoFit/>
          </a:bodyPr>
          <a:lstStyle/>
          <a:p>
            <a:r>
              <a:rPr lang="en-US" sz="2500" dirty="0">
                <a:solidFill>
                  <a:srgbClr val="FFFFFF"/>
                </a:solidFill>
                <a:latin typeface="Asap Condensed Bold"/>
              </a:rPr>
              <a:t>“Welcome to Global Azure 2024. This is going be an amazing experience”</a:t>
            </a:r>
            <a:endParaRPr lang="en-US" sz="2500" dirty="0"/>
          </a:p>
        </p:txBody>
      </p:sp>
      <p:sp>
        <p:nvSpPr>
          <p:cNvPr id="7" name="Rounded Rectangle 6">
            <a:extLst>
              <a:ext uri="{FF2B5EF4-FFF2-40B4-BE49-F238E27FC236}">
                <a16:creationId xmlns:a16="http://schemas.microsoft.com/office/drawing/2014/main" id="{6737D929-E559-9C28-EB9D-313BAF4DD20B}"/>
              </a:ext>
            </a:extLst>
          </p:cNvPr>
          <p:cNvSpPr/>
          <p:nvPr/>
        </p:nvSpPr>
        <p:spPr bwMode="auto">
          <a:xfrm>
            <a:off x="5564457" y="3222701"/>
            <a:ext cx="2375210" cy="613317"/>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1030D69C-47C9-1A71-49B9-13F755D6735E}"/>
              </a:ext>
            </a:extLst>
          </p:cNvPr>
          <p:cNvSpPr txBox="1"/>
          <p:nvPr/>
        </p:nvSpPr>
        <p:spPr>
          <a:xfrm>
            <a:off x="5954285" y="3316993"/>
            <a:ext cx="1885487" cy="424732"/>
          </a:xfrm>
          <a:prstGeom prst="rect">
            <a:avLst/>
          </a:prstGeom>
          <a:noFill/>
        </p:spPr>
        <p:txBody>
          <a:bodyPr wrap="square">
            <a:spAutoFit/>
          </a:bodyPr>
          <a:lstStyle/>
          <a:p>
            <a:r>
              <a:rPr lang="en-US" b="1" dirty="0"/>
              <a:t>STEMMING</a:t>
            </a:r>
          </a:p>
        </p:txBody>
      </p:sp>
      <p:cxnSp>
        <p:nvCxnSpPr>
          <p:cNvPr id="9" name="Straight Arrow Connector 8">
            <a:extLst>
              <a:ext uri="{FF2B5EF4-FFF2-40B4-BE49-F238E27FC236}">
                <a16:creationId xmlns:a16="http://schemas.microsoft.com/office/drawing/2014/main" id="{B223EB90-3936-E925-EBE2-44BB207D3414}"/>
              </a:ext>
            </a:extLst>
          </p:cNvPr>
          <p:cNvCxnSpPr>
            <a:cxnSpLocks/>
          </p:cNvCxnSpPr>
          <p:nvPr/>
        </p:nvCxnSpPr>
        <p:spPr>
          <a:xfrm>
            <a:off x="6729759" y="2243061"/>
            <a:ext cx="0" cy="85697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D6E736-0C41-AEA5-EA8B-FB67AA903B80}"/>
              </a:ext>
            </a:extLst>
          </p:cNvPr>
          <p:cNvCxnSpPr>
            <a:cxnSpLocks/>
          </p:cNvCxnSpPr>
          <p:nvPr/>
        </p:nvCxnSpPr>
        <p:spPr>
          <a:xfrm>
            <a:off x="6729759" y="3900876"/>
            <a:ext cx="0" cy="85697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49EE0D-6C0D-696C-4D22-48E4F7B17A5D}"/>
              </a:ext>
            </a:extLst>
          </p:cNvPr>
          <p:cNvSpPr txBox="1"/>
          <p:nvPr/>
        </p:nvSpPr>
        <p:spPr>
          <a:xfrm>
            <a:off x="2917065" y="5006345"/>
            <a:ext cx="9250739" cy="477054"/>
          </a:xfrm>
          <a:prstGeom prst="rect">
            <a:avLst/>
          </a:prstGeom>
          <a:noFill/>
        </p:spPr>
        <p:txBody>
          <a:bodyPr wrap="square">
            <a:spAutoFit/>
          </a:bodyPr>
          <a:lstStyle/>
          <a:p>
            <a:r>
              <a:rPr lang="en-US" sz="2500" dirty="0">
                <a:solidFill>
                  <a:srgbClr val="FFFFFF"/>
                </a:solidFill>
                <a:latin typeface="Asap Condensed Bold"/>
              </a:rPr>
              <a:t>“</a:t>
            </a:r>
            <a:r>
              <a:rPr lang="en-US" sz="2500" dirty="0" err="1">
                <a:solidFill>
                  <a:srgbClr val="FFFFFF"/>
                </a:solidFill>
                <a:latin typeface="Asap Condensed Bold"/>
              </a:rPr>
              <a:t>Welcom</a:t>
            </a:r>
            <a:r>
              <a:rPr lang="en-US" sz="2500" dirty="0">
                <a:solidFill>
                  <a:srgbClr val="FFFFFF"/>
                </a:solidFill>
                <a:latin typeface="Asap Condensed Bold"/>
              </a:rPr>
              <a:t> to Global Azure 2024. This is go be an </a:t>
            </a:r>
            <a:r>
              <a:rPr lang="en-US" sz="2500" dirty="0" err="1">
                <a:solidFill>
                  <a:srgbClr val="FFFFFF"/>
                </a:solidFill>
                <a:latin typeface="Asap Condensed Bold"/>
              </a:rPr>
              <a:t>amaz</a:t>
            </a:r>
            <a:r>
              <a:rPr lang="en-US" sz="2500" dirty="0">
                <a:solidFill>
                  <a:srgbClr val="FFFFFF"/>
                </a:solidFill>
                <a:latin typeface="Asap Condensed Bold"/>
              </a:rPr>
              <a:t> experience”</a:t>
            </a:r>
            <a:endParaRPr lang="en-US" sz="2500" dirty="0"/>
          </a:p>
        </p:txBody>
      </p:sp>
    </p:spTree>
    <p:extLst>
      <p:ext uri="{BB962C8B-B14F-4D97-AF65-F5344CB8AC3E}">
        <p14:creationId xmlns:p14="http://schemas.microsoft.com/office/powerpoint/2010/main" val="144516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profile image">
            <a:extLst>
              <a:ext uri="{FF2B5EF4-FFF2-40B4-BE49-F238E27FC236}">
                <a16:creationId xmlns:a16="http://schemas.microsoft.com/office/drawing/2014/main" id="{ECC152CA-48DB-4332-FA06-9BBF8A3A5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035" y="1928966"/>
            <a:ext cx="3444413" cy="3444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0">
            <a:extLst>
              <a:ext uri="{FF2B5EF4-FFF2-40B4-BE49-F238E27FC236}">
                <a16:creationId xmlns:a16="http://schemas.microsoft.com/office/drawing/2014/main" id="{3C12299A-3ED1-A902-4A7F-5D6FD7180CC9}"/>
              </a:ext>
            </a:extLst>
          </p:cNvPr>
          <p:cNvSpPr txBox="1"/>
          <p:nvPr/>
        </p:nvSpPr>
        <p:spPr>
          <a:xfrm>
            <a:off x="5943601" y="3551184"/>
            <a:ext cx="4910376" cy="563616"/>
          </a:xfrm>
          <a:prstGeom prst="rect">
            <a:avLst/>
          </a:prstGeom>
        </p:spPr>
        <p:txBody>
          <a:bodyPr wrap="square" lIns="0" tIns="0" rIns="0" bIns="0" rtlCol="0" anchor="t">
            <a:spAutoFit/>
          </a:bodyPr>
          <a:lstStyle/>
          <a:p>
            <a:pPr marL="0" lvl="0" indent="0" algn="ctr">
              <a:lnSpc>
                <a:spcPts val="4134"/>
              </a:lnSpc>
              <a:spcBef>
                <a:spcPct val="0"/>
              </a:spcBef>
            </a:pPr>
            <a:r>
              <a:rPr lang="en-US" sz="5000" b="1" u="none" strike="noStrike" dirty="0">
                <a:solidFill>
                  <a:srgbClr val="FFFFFF"/>
                </a:solidFill>
                <a:latin typeface="Asap Condensed Bold"/>
              </a:rPr>
              <a:t>HEMAPRIYA N</a:t>
            </a:r>
          </a:p>
        </p:txBody>
      </p:sp>
      <p:sp>
        <p:nvSpPr>
          <p:cNvPr id="10" name="TextBox 10">
            <a:extLst>
              <a:ext uri="{FF2B5EF4-FFF2-40B4-BE49-F238E27FC236}">
                <a16:creationId xmlns:a16="http://schemas.microsoft.com/office/drawing/2014/main" id="{B706AAFF-0785-6910-AE7F-A11DACD0F5F1}"/>
              </a:ext>
            </a:extLst>
          </p:cNvPr>
          <p:cNvSpPr txBox="1"/>
          <p:nvPr/>
        </p:nvSpPr>
        <p:spPr>
          <a:xfrm>
            <a:off x="6302326" y="4340817"/>
            <a:ext cx="4910376" cy="495905"/>
          </a:xfrm>
          <a:prstGeom prst="rect">
            <a:avLst/>
          </a:prstGeom>
        </p:spPr>
        <p:txBody>
          <a:bodyPr wrap="square" lIns="0" tIns="0" rIns="0" bIns="0" rtlCol="0" anchor="t">
            <a:spAutoFit/>
          </a:bodyPr>
          <a:lstStyle/>
          <a:p>
            <a:pPr marL="0" lvl="0" indent="0" algn="ctr">
              <a:lnSpc>
                <a:spcPts val="4134"/>
              </a:lnSpc>
              <a:spcBef>
                <a:spcPct val="0"/>
              </a:spcBef>
            </a:pPr>
            <a:r>
              <a:rPr lang="en-US" sz="3000" u="none" strike="noStrike" dirty="0">
                <a:solidFill>
                  <a:srgbClr val="FFFFFF"/>
                </a:solidFill>
                <a:latin typeface="Asap Condensed Bold"/>
              </a:rPr>
              <a:t> Data Engineer &amp; AI Enthusiast</a:t>
            </a:r>
          </a:p>
        </p:txBody>
      </p:sp>
      <p:sp>
        <p:nvSpPr>
          <p:cNvPr id="13" name="TextBox 10">
            <a:extLst>
              <a:ext uri="{FF2B5EF4-FFF2-40B4-BE49-F238E27FC236}">
                <a16:creationId xmlns:a16="http://schemas.microsoft.com/office/drawing/2014/main" id="{FCD12208-AA51-5B89-F9C7-E28477212C37}"/>
              </a:ext>
            </a:extLst>
          </p:cNvPr>
          <p:cNvSpPr txBox="1"/>
          <p:nvPr/>
        </p:nvSpPr>
        <p:spPr>
          <a:xfrm>
            <a:off x="6274304" y="4881865"/>
            <a:ext cx="6035039" cy="495905"/>
          </a:xfrm>
          <a:prstGeom prst="rect">
            <a:avLst/>
          </a:prstGeom>
        </p:spPr>
        <p:txBody>
          <a:bodyPr wrap="square" lIns="0" tIns="0" rIns="0" bIns="0" rtlCol="0" anchor="t">
            <a:spAutoFit/>
          </a:bodyPr>
          <a:lstStyle/>
          <a:p>
            <a:pPr marL="0" lvl="0" indent="0" algn="ctr">
              <a:lnSpc>
                <a:spcPts val="4134"/>
              </a:lnSpc>
              <a:spcBef>
                <a:spcPct val="0"/>
              </a:spcBef>
            </a:pPr>
            <a:r>
              <a:rPr lang="en-US" sz="3000" u="none" strike="noStrike" dirty="0">
                <a:solidFill>
                  <a:srgbClr val="FFFFFF"/>
                </a:solidFill>
                <a:latin typeface="Asap Condensed Bold"/>
              </a:rPr>
              <a:t>WTM Ambassador &amp; GDG Organizer</a:t>
            </a:r>
          </a:p>
        </p:txBody>
      </p:sp>
      <p:sp>
        <p:nvSpPr>
          <p:cNvPr id="14" name="TextBox 10">
            <a:extLst>
              <a:ext uri="{FF2B5EF4-FFF2-40B4-BE49-F238E27FC236}">
                <a16:creationId xmlns:a16="http://schemas.microsoft.com/office/drawing/2014/main" id="{8E612B2D-FE32-F155-AFD9-BD271978DBBD}"/>
              </a:ext>
            </a:extLst>
          </p:cNvPr>
          <p:cNvSpPr txBox="1"/>
          <p:nvPr/>
        </p:nvSpPr>
        <p:spPr>
          <a:xfrm>
            <a:off x="6062894" y="5414131"/>
            <a:ext cx="4250788" cy="495905"/>
          </a:xfrm>
          <a:prstGeom prst="rect">
            <a:avLst/>
          </a:prstGeom>
        </p:spPr>
        <p:txBody>
          <a:bodyPr wrap="square" lIns="0" tIns="0" rIns="0" bIns="0" rtlCol="0" anchor="t">
            <a:spAutoFit/>
          </a:bodyPr>
          <a:lstStyle/>
          <a:p>
            <a:pPr marL="0" lvl="0" indent="0" algn="ctr">
              <a:lnSpc>
                <a:spcPts val="4134"/>
              </a:lnSpc>
              <a:spcBef>
                <a:spcPct val="0"/>
              </a:spcBef>
            </a:pPr>
            <a:r>
              <a:rPr lang="en-US" sz="3000" dirty="0">
                <a:solidFill>
                  <a:srgbClr val="FFFFFF"/>
                </a:solidFill>
                <a:latin typeface="Asap Condensed Bold"/>
              </a:rPr>
              <a:t>Developer at the core</a:t>
            </a:r>
            <a:endParaRPr lang="en-US" sz="3000" u="none" strike="noStrike" dirty="0">
              <a:solidFill>
                <a:srgbClr val="FFFFFF"/>
              </a:solidFill>
              <a:latin typeface="Asap Condensed Bold"/>
            </a:endParaRPr>
          </a:p>
        </p:txBody>
      </p:sp>
    </p:spTree>
    <p:extLst>
      <p:ext uri="{BB962C8B-B14F-4D97-AF65-F5344CB8AC3E}">
        <p14:creationId xmlns:p14="http://schemas.microsoft.com/office/powerpoint/2010/main" val="817327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DB1BF35F-9DB0-6C38-5E73-6AA64537F158}"/>
              </a:ext>
            </a:extLst>
          </p:cNvPr>
          <p:cNvSpPr txBox="1"/>
          <p:nvPr/>
        </p:nvSpPr>
        <p:spPr>
          <a:xfrm>
            <a:off x="2896077" y="1790017"/>
            <a:ext cx="9837395" cy="477054"/>
          </a:xfrm>
          <a:prstGeom prst="rect">
            <a:avLst/>
          </a:prstGeom>
          <a:noFill/>
        </p:spPr>
        <p:txBody>
          <a:bodyPr wrap="square">
            <a:spAutoFit/>
          </a:bodyPr>
          <a:lstStyle/>
          <a:p>
            <a:r>
              <a:rPr lang="en-US" sz="2500" dirty="0">
                <a:solidFill>
                  <a:srgbClr val="FFFFFF"/>
                </a:solidFill>
                <a:latin typeface="Asap Condensed Bold"/>
              </a:rPr>
              <a:t>“Welcome to Global Azure 2024. This is going be an amazing experience”</a:t>
            </a:r>
            <a:endParaRPr lang="en-US" sz="2500" dirty="0"/>
          </a:p>
        </p:txBody>
      </p:sp>
      <p:sp>
        <p:nvSpPr>
          <p:cNvPr id="7" name="Rounded Rectangle 6">
            <a:extLst>
              <a:ext uri="{FF2B5EF4-FFF2-40B4-BE49-F238E27FC236}">
                <a16:creationId xmlns:a16="http://schemas.microsoft.com/office/drawing/2014/main" id="{6737D929-E559-9C28-EB9D-313BAF4DD20B}"/>
              </a:ext>
            </a:extLst>
          </p:cNvPr>
          <p:cNvSpPr/>
          <p:nvPr/>
        </p:nvSpPr>
        <p:spPr bwMode="auto">
          <a:xfrm>
            <a:off x="5564457" y="3222701"/>
            <a:ext cx="2375210" cy="613317"/>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1030D69C-47C9-1A71-49B9-13F755D6735E}"/>
              </a:ext>
            </a:extLst>
          </p:cNvPr>
          <p:cNvSpPr txBox="1"/>
          <p:nvPr/>
        </p:nvSpPr>
        <p:spPr>
          <a:xfrm>
            <a:off x="5681312" y="3309098"/>
            <a:ext cx="2141499" cy="424732"/>
          </a:xfrm>
          <a:prstGeom prst="rect">
            <a:avLst/>
          </a:prstGeom>
          <a:noFill/>
        </p:spPr>
        <p:txBody>
          <a:bodyPr wrap="square">
            <a:spAutoFit/>
          </a:bodyPr>
          <a:lstStyle/>
          <a:p>
            <a:r>
              <a:rPr lang="en-US" b="1" dirty="0"/>
              <a:t>LEMMATIZING</a:t>
            </a:r>
          </a:p>
        </p:txBody>
      </p:sp>
      <p:cxnSp>
        <p:nvCxnSpPr>
          <p:cNvPr id="9" name="Straight Arrow Connector 8">
            <a:extLst>
              <a:ext uri="{FF2B5EF4-FFF2-40B4-BE49-F238E27FC236}">
                <a16:creationId xmlns:a16="http://schemas.microsoft.com/office/drawing/2014/main" id="{B223EB90-3936-E925-EBE2-44BB207D3414}"/>
              </a:ext>
            </a:extLst>
          </p:cNvPr>
          <p:cNvCxnSpPr>
            <a:cxnSpLocks/>
          </p:cNvCxnSpPr>
          <p:nvPr/>
        </p:nvCxnSpPr>
        <p:spPr>
          <a:xfrm>
            <a:off x="6729759" y="2243061"/>
            <a:ext cx="0" cy="85697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D6E736-0C41-AEA5-EA8B-FB67AA903B80}"/>
              </a:ext>
            </a:extLst>
          </p:cNvPr>
          <p:cNvCxnSpPr>
            <a:cxnSpLocks/>
          </p:cNvCxnSpPr>
          <p:nvPr/>
        </p:nvCxnSpPr>
        <p:spPr>
          <a:xfrm>
            <a:off x="6729759" y="3900876"/>
            <a:ext cx="0" cy="85697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5467B2-7C70-B43D-472B-F3C13142B35E}"/>
              </a:ext>
            </a:extLst>
          </p:cNvPr>
          <p:cNvSpPr txBox="1"/>
          <p:nvPr/>
        </p:nvSpPr>
        <p:spPr>
          <a:xfrm>
            <a:off x="2712958" y="4958572"/>
            <a:ext cx="9837391" cy="477054"/>
          </a:xfrm>
          <a:prstGeom prst="rect">
            <a:avLst/>
          </a:prstGeom>
          <a:noFill/>
        </p:spPr>
        <p:txBody>
          <a:bodyPr wrap="square">
            <a:spAutoFit/>
          </a:bodyPr>
          <a:lstStyle/>
          <a:p>
            <a:r>
              <a:rPr lang="en-US" sz="2500" dirty="0">
                <a:solidFill>
                  <a:srgbClr val="FFFFFF"/>
                </a:solidFill>
                <a:latin typeface="Asap Condensed Bold"/>
              </a:rPr>
              <a:t>“Welcome to Global Azure 2024. This is going be an amazing experience”</a:t>
            </a:r>
            <a:endParaRPr lang="en-US" sz="2500" dirty="0"/>
          </a:p>
        </p:txBody>
      </p:sp>
    </p:spTree>
    <p:extLst>
      <p:ext uri="{BB962C8B-B14F-4D97-AF65-F5344CB8AC3E}">
        <p14:creationId xmlns:p14="http://schemas.microsoft.com/office/powerpoint/2010/main" val="1704790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DB1BF35F-9DB0-6C38-5E73-6AA64537F158}"/>
              </a:ext>
            </a:extLst>
          </p:cNvPr>
          <p:cNvSpPr txBox="1"/>
          <p:nvPr/>
        </p:nvSpPr>
        <p:spPr>
          <a:xfrm>
            <a:off x="2839960" y="1766007"/>
            <a:ext cx="9809255" cy="477054"/>
          </a:xfrm>
          <a:prstGeom prst="rect">
            <a:avLst/>
          </a:prstGeom>
          <a:noFill/>
        </p:spPr>
        <p:txBody>
          <a:bodyPr wrap="square">
            <a:spAutoFit/>
          </a:bodyPr>
          <a:lstStyle/>
          <a:p>
            <a:r>
              <a:rPr lang="en-US" sz="2500" dirty="0">
                <a:solidFill>
                  <a:srgbClr val="FFFFFF"/>
                </a:solidFill>
                <a:latin typeface="Asap Condensed Bold"/>
              </a:rPr>
              <a:t>“Welcome to Global Azure 2024. This is going be an amazing experience”</a:t>
            </a:r>
            <a:endParaRPr lang="en-US" sz="2500" dirty="0"/>
          </a:p>
        </p:txBody>
      </p:sp>
      <p:sp>
        <p:nvSpPr>
          <p:cNvPr id="7" name="Rounded Rectangle 6">
            <a:extLst>
              <a:ext uri="{FF2B5EF4-FFF2-40B4-BE49-F238E27FC236}">
                <a16:creationId xmlns:a16="http://schemas.microsoft.com/office/drawing/2014/main" id="{6737D929-E559-9C28-EB9D-313BAF4DD20B}"/>
              </a:ext>
            </a:extLst>
          </p:cNvPr>
          <p:cNvSpPr/>
          <p:nvPr/>
        </p:nvSpPr>
        <p:spPr bwMode="auto">
          <a:xfrm>
            <a:off x="5564457" y="3222701"/>
            <a:ext cx="2375210" cy="613317"/>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1030D69C-47C9-1A71-49B9-13F755D6735E}"/>
              </a:ext>
            </a:extLst>
          </p:cNvPr>
          <p:cNvSpPr txBox="1"/>
          <p:nvPr/>
        </p:nvSpPr>
        <p:spPr>
          <a:xfrm>
            <a:off x="5774224" y="3316993"/>
            <a:ext cx="2141499" cy="424732"/>
          </a:xfrm>
          <a:prstGeom prst="rect">
            <a:avLst/>
          </a:prstGeom>
          <a:noFill/>
        </p:spPr>
        <p:txBody>
          <a:bodyPr wrap="square">
            <a:spAutoFit/>
          </a:bodyPr>
          <a:lstStyle/>
          <a:p>
            <a:r>
              <a:rPr lang="en-US" b="1" dirty="0"/>
              <a:t>STOP WORDS</a:t>
            </a:r>
          </a:p>
        </p:txBody>
      </p:sp>
      <p:cxnSp>
        <p:nvCxnSpPr>
          <p:cNvPr id="9" name="Straight Arrow Connector 8">
            <a:extLst>
              <a:ext uri="{FF2B5EF4-FFF2-40B4-BE49-F238E27FC236}">
                <a16:creationId xmlns:a16="http://schemas.microsoft.com/office/drawing/2014/main" id="{B223EB90-3936-E925-EBE2-44BB207D3414}"/>
              </a:ext>
            </a:extLst>
          </p:cNvPr>
          <p:cNvCxnSpPr>
            <a:cxnSpLocks/>
          </p:cNvCxnSpPr>
          <p:nvPr/>
        </p:nvCxnSpPr>
        <p:spPr>
          <a:xfrm>
            <a:off x="6729759" y="2243061"/>
            <a:ext cx="0" cy="85697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D6E736-0C41-AEA5-EA8B-FB67AA903B80}"/>
              </a:ext>
            </a:extLst>
          </p:cNvPr>
          <p:cNvCxnSpPr>
            <a:cxnSpLocks/>
          </p:cNvCxnSpPr>
          <p:nvPr/>
        </p:nvCxnSpPr>
        <p:spPr>
          <a:xfrm>
            <a:off x="6729759" y="3900876"/>
            <a:ext cx="0" cy="85697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12733C-C390-66BA-64B0-8AA674C62A2B}"/>
              </a:ext>
            </a:extLst>
          </p:cNvPr>
          <p:cNvSpPr txBox="1"/>
          <p:nvPr/>
        </p:nvSpPr>
        <p:spPr>
          <a:xfrm>
            <a:off x="3613683" y="4848341"/>
            <a:ext cx="6894879" cy="477054"/>
          </a:xfrm>
          <a:prstGeom prst="rect">
            <a:avLst/>
          </a:prstGeom>
          <a:noFill/>
        </p:spPr>
        <p:txBody>
          <a:bodyPr wrap="square">
            <a:spAutoFit/>
          </a:bodyPr>
          <a:lstStyle/>
          <a:p>
            <a:r>
              <a:rPr lang="en-US" sz="2500" dirty="0">
                <a:solidFill>
                  <a:srgbClr val="FFFFFF"/>
                </a:solidFill>
                <a:latin typeface="Asap Condensed Bold"/>
              </a:rPr>
              <a:t>Welcome Global Azure 2024. amazing experience</a:t>
            </a:r>
            <a:endParaRPr lang="en-US" sz="2500" dirty="0"/>
          </a:p>
        </p:txBody>
      </p:sp>
    </p:spTree>
    <p:extLst>
      <p:ext uri="{BB962C8B-B14F-4D97-AF65-F5344CB8AC3E}">
        <p14:creationId xmlns:p14="http://schemas.microsoft.com/office/powerpoint/2010/main" val="87158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9">
            <a:extLst>
              <a:ext uri="{FF2B5EF4-FFF2-40B4-BE49-F238E27FC236}">
                <a16:creationId xmlns:a16="http://schemas.microsoft.com/office/drawing/2014/main" id="{D1B0AE73-941F-0D13-7462-8764DD3B7AF7}"/>
              </a:ext>
            </a:extLst>
          </p:cNvPr>
          <p:cNvGrpSpPr/>
          <p:nvPr/>
        </p:nvGrpSpPr>
        <p:grpSpPr>
          <a:xfrm>
            <a:off x="1018449" y="2668250"/>
            <a:ext cx="2832144" cy="1762506"/>
            <a:chOff x="678252" y="2530715"/>
            <a:chExt cx="2832144" cy="1762506"/>
          </a:xfrm>
        </p:grpSpPr>
        <p:sp>
          <p:nvSpPr>
            <p:cNvPr id="12" name="Rounded Rectangle 11">
              <a:extLst>
                <a:ext uri="{FF2B5EF4-FFF2-40B4-BE49-F238E27FC236}">
                  <a16:creationId xmlns:a16="http://schemas.microsoft.com/office/drawing/2014/main" id="{5E1EBDD8-91C2-C03A-69DC-18E7A37E033C}"/>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D33E99-93A1-53D9-1CAA-4B8F177010E9}"/>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0">
              <a:extLst>
                <a:ext uri="{FF2B5EF4-FFF2-40B4-BE49-F238E27FC236}">
                  <a16:creationId xmlns:a16="http://schemas.microsoft.com/office/drawing/2014/main" id="{E4C0FF15-9BB6-758B-1A16-5CB35823F565}"/>
                </a:ext>
              </a:extLst>
            </p:cNvPr>
            <p:cNvSpPr txBox="1"/>
            <p:nvPr/>
          </p:nvSpPr>
          <p:spPr>
            <a:xfrm>
              <a:off x="881212" y="2603632"/>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BAG OF WORDS</a:t>
              </a:r>
            </a:p>
          </p:txBody>
        </p:sp>
      </p:grpSp>
      <p:sp>
        <p:nvSpPr>
          <p:cNvPr id="17" name="TextBox 10">
            <a:extLst>
              <a:ext uri="{FF2B5EF4-FFF2-40B4-BE49-F238E27FC236}">
                <a16:creationId xmlns:a16="http://schemas.microsoft.com/office/drawing/2014/main" id="{182AC889-46FB-4A16-8308-74236ACB0C1C}"/>
              </a:ext>
            </a:extLst>
          </p:cNvPr>
          <p:cNvSpPr txBox="1"/>
          <p:nvPr/>
        </p:nvSpPr>
        <p:spPr>
          <a:xfrm>
            <a:off x="1185363" y="3264882"/>
            <a:ext cx="2426221" cy="923330"/>
          </a:xfrm>
          <a:prstGeom prst="rect">
            <a:avLst/>
          </a:prstGeom>
        </p:spPr>
        <p:txBody>
          <a:bodyPr wrap="square" lIns="0" tIns="0" rIns="0" bIns="0" rtlCol="0" anchor="t">
            <a:spAutoFit/>
          </a:bodyPr>
          <a:lstStyle/>
          <a:p>
            <a:pPr marL="0" lvl="0" indent="0" algn="ctr">
              <a:spcBef>
                <a:spcPct val="0"/>
              </a:spcBef>
            </a:pPr>
            <a:r>
              <a:rPr lang="en-US" sz="2000" dirty="0">
                <a:solidFill>
                  <a:srgbClr val="FFFFFF"/>
                </a:solidFill>
                <a:latin typeface="Asap Condensed Bold"/>
              </a:rPr>
              <a:t>A text , represented as multiset of words without grammar</a:t>
            </a:r>
            <a:endParaRPr lang="en-US" sz="2000" u="none" strike="noStrike" dirty="0">
              <a:solidFill>
                <a:srgbClr val="FFFFFF"/>
              </a:solidFill>
              <a:latin typeface="Asap Condensed Bold"/>
            </a:endParaRPr>
          </a:p>
        </p:txBody>
      </p:sp>
      <p:grpSp>
        <p:nvGrpSpPr>
          <p:cNvPr id="25" name="Group 24">
            <a:extLst>
              <a:ext uri="{FF2B5EF4-FFF2-40B4-BE49-F238E27FC236}">
                <a16:creationId xmlns:a16="http://schemas.microsoft.com/office/drawing/2014/main" id="{FBA93BA0-3E71-92DE-99A6-1602ADCE329B}"/>
              </a:ext>
            </a:extLst>
          </p:cNvPr>
          <p:cNvGrpSpPr/>
          <p:nvPr/>
        </p:nvGrpSpPr>
        <p:grpSpPr>
          <a:xfrm>
            <a:off x="5281396" y="4903565"/>
            <a:ext cx="3387083" cy="2125197"/>
            <a:chOff x="5182922" y="4565044"/>
            <a:chExt cx="3387083" cy="2125197"/>
          </a:xfrm>
        </p:grpSpPr>
        <p:grpSp>
          <p:nvGrpSpPr>
            <p:cNvPr id="20" name="Group 19">
              <a:extLst>
                <a:ext uri="{FF2B5EF4-FFF2-40B4-BE49-F238E27FC236}">
                  <a16:creationId xmlns:a16="http://schemas.microsoft.com/office/drawing/2014/main" id="{54B31345-B4CF-8BD9-79A0-6008FB1F0C47}"/>
                </a:ext>
              </a:extLst>
            </p:cNvPr>
            <p:cNvGrpSpPr/>
            <p:nvPr/>
          </p:nvGrpSpPr>
          <p:grpSpPr>
            <a:xfrm>
              <a:off x="5182922" y="4565044"/>
              <a:ext cx="3387083" cy="2125197"/>
              <a:chOff x="678252" y="2530715"/>
              <a:chExt cx="2832144" cy="1762506"/>
            </a:xfrm>
          </p:grpSpPr>
          <p:sp>
            <p:nvSpPr>
              <p:cNvPr id="21" name="Rounded Rectangle 20">
                <a:extLst>
                  <a:ext uri="{FF2B5EF4-FFF2-40B4-BE49-F238E27FC236}">
                    <a16:creationId xmlns:a16="http://schemas.microsoft.com/office/drawing/2014/main" id="{E9F1FF81-276E-1798-077C-DF6F3346F39A}"/>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AD612EA-8DE8-6E4F-0920-74051AAF053E}"/>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10">
                <a:extLst>
                  <a:ext uri="{FF2B5EF4-FFF2-40B4-BE49-F238E27FC236}">
                    <a16:creationId xmlns:a16="http://schemas.microsoft.com/office/drawing/2014/main" id="{A44246C5-BDBE-1CF4-7DDC-6C0724F6DF6A}"/>
                  </a:ext>
                </a:extLst>
              </p:cNvPr>
              <p:cNvSpPr txBox="1"/>
              <p:nvPr/>
            </p:nvSpPr>
            <p:spPr>
              <a:xfrm>
                <a:off x="881212" y="2603632"/>
                <a:ext cx="2426221" cy="307777"/>
              </a:xfrm>
              <a:prstGeom prst="rect">
                <a:avLst/>
              </a:prstGeom>
            </p:spPr>
            <p:txBody>
              <a:bodyPr wrap="square" lIns="0" tIns="0" rIns="0" bIns="0" rtlCol="0" anchor="t">
                <a:spAutoFit/>
              </a:bodyPr>
              <a:lstStyle/>
              <a:p>
                <a:pPr marL="0" lvl="0" indent="0" algn="ctr">
                  <a:spcBef>
                    <a:spcPct val="0"/>
                  </a:spcBef>
                </a:pPr>
                <a:r>
                  <a:rPr lang="en-US" sz="2000" b="1" dirty="0">
                    <a:solidFill>
                      <a:srgbClr val="FFFFFF"/>
                    </a:solidFill>
                    <a:latin typeface="Asap Condensed Bold"/>
                  </a:rPr>
                  <a:t>N-GRAMS</a:t>
                </a:r>
                <a:endParaRPr lang="en-US" sz="2000" b="1" u="none" strike="noStrike" dirty="0">
                  <a:solidFill>
                    <a:srgbClr val="FFFFFF"/>
                  </a:solidFill>
                  <a:latin typeface="Asap Condensed Bold"/>
                </a:endParaRPr>
              </a:p>
            </p:txBody>
          </p:sp>
        </p:grpSp>
        <p:sp>
          <p:nvSpPr>
            <p:cNvPr id="24" name="TextBox 10">
              <a:extLst>
                <a:ext uri="{FF2B5EF4-FFF2-40B4-BE49-F238E27FC236}">
                  <a16:creationId xmlns:a16="http://schemas.microsoft.com/office/drawing/2014/main" id="{AC916876-B400-3FC7-2483-700217616040}"/>
                </a:ext>
              </a:extLst>
            </p:cNvPr>
            <p:cNvSpPr txBox="1"/>
            <p:nvPr/>
          </p:nvSpPr>
          <p:spPr>
            <a:xfrm>
              <a:off x="5289895" y="5112000"/>
              <a:ext cx="3280109" cy="1538883"/>
            </a:xfrm>
            <a:prstGeom prst="rect">
              <a:avLst/>
            </a:prstGeom>
          </p:spPr>
          <p:txBody>
            <a:bodyPr wrap="square" lIns="0" tIns="0" rIns="0" bIns="0" rtlCol="0" anchor="t">
              <a:spAutoFit/>
            </a:bodyPr>
            <a:lstStyle/>
            <a:p>
              <a:pPr marL="0" lvl="0" indent="0" algn="ctr">
                <a:spcBef>
                  <a:spcPct val="0"/>
                </a:spcBef>
              </a:pPr>
              <a:r>
                <a:rPr lang="en-US" sz="2000" dirty="0">
                  <a:solidFill>
                    <a:srgbClr val="FFFFFF"/>
                  </a:solidFill>
                  <a:latin typeface="Asap Condensed Bold"/>
                </a:rPr>
                <a:t>Sequence of N- tokens</a:t>
              </a:r>
            </a:p>
            <a:p>
              <a:pPr marL="0" lvl="0" indent="0" algn="ctr">
                <a:spcBef>
                  <a:spcPct val="0"/>
                </a:spcBef>
              </a:pPr>
              <a:r>
                <a:rPr lang="en-US" sz="2000" u="none" strike="noStrike" dirty="0">
                  <a:solidFill>
                    <a:srgbClr val="FFFFFF"/>
                  </a:solidFill>
                  <a:latin typeface="Asap Condensed Bold"/>
                </a:rPr>
                <a:t>1 - gram – one-word sequence</a:t>
              </a:r>
            </a:p>
            <a:p>
              <a:pPr marL="0" lvl="0" indent="0" algn="ctr">
                <a:spcBef>
                  <a:spcPct val="0"/>
                </a:spcBef>
              </a:pPr>
              <a:r>
                <a:rPr lang="en-US" sz="2000" dirty="0">
                  <a:solidFill>
                    <a:srgbClr val="FFFFFF"/>
                  </a:solidFill>
                  <a:latin typeface="Asap Condensed Bold"/>
                </a:rPr>
                <a:t>2 - gram – two-word sequence</a:t>
              </a:r>
            </a:p>
            <a:p>
              <a:pPr marL="0" lvl="0" indent="0" algn="ctr">
                <a:spcBef>
                  <a:spcPct val="0"/>
                </a:spcBef>
              </a:pPr>
              <a:r>
                <a:rPr lang="en-US" sz="2000" u="none" strike="noStrike" dirty="0">
                  <a:solidFill>
                    <a:srgbClr val="FFFFFF"/>
                  </a:solidFill>
                  <a:latin typeface="Asap Condensed Bold"/>
                </a:rPr>
                <a:t>…</a:t>
              </a:r>
            </a:p>
            <a:p>
              <a:pPr marL="0" lvl="0" indent="0" algn="ctr">
                <a:spcBef>
                  <a:spcPct val="0"/>
                </a:spcBef>
              </a:pPr>
              <a:r>
                <a:rPr lang="en-US" sz="2000" dirty="0">
                  <a:solidFill>
                    <a:srgbClr val="FFFFFF"/>
                  </a:solidFill>
                  <a:latin typeface="Asap Condensed Bold"/>
                </a:rPr>
                <a:t> And so on</a:t>
              </a:r>
              <a:endParaRPr lang="en-US" sz="2000" u="none" strike="noStrike" dirty="0">
                <a:solidFill>
                  <a:srgbClr val="FFFFFF"/>
                </a:solidFill>
                <a:latin typeface="Asap Condensed Bold"/>
              </a:endParaRPr>
            </a:p>
          </p:txBody>
        </p:sp>
      </p:grpSp>
      <p:grpSp>
        <p:nvGrpSpPr>
          <p:cNvPr id="26" name="Group 25">
            <a:extLst>
              <a:ext uri="{FF2B5EF4-FFF2-40B4-BE49-F238E27FC236}">
                <a16:creationId xmlns:a16="http://schemas.microsoft.com/office/drawing/2014/main" id="{8F2FF8B0-BB70-8608-14AF-2B143B7D2257}"/>
              </a:ext>
            </a:extLst>
          </p:cNvPr>
          <p:cNvGrpSpPr/>
          <p:nvPr/>
        </p:nvGrpSpPr>
        <p:grpSpPr>
          <a:xfrm>
            <a:off x="10131969" y="2666533"/>
            <a:ext cx="2832144" cy="1762506"/>
            <a:chOff x="678252" y="2530715"/>
            <a:chExt cx="2832144" cy="1762506"/>
          </a:xfrm>
        </p:grpSpPr>
        <p:sp>
          <p:nvSpPr>
            <p:cNvPr id="27" name="Rounded Rectangle 26">
              <a:extLst>
                <a:ext uri="{FF2B5EF4-FFF2-40B4-BE49-F238E27FC236}">
                  <a16:creationId xmlns:a16="http://schemas.microsoft.com/office/drawing/2014/main" id="{90DC04A5-E5FD-07EA-2DF6-B780D069FE9E}"/>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8436D4A6-B91F-E4E5-A67C-51C39DB47E78}"/>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10">
              <a:extLst>
                <a:ext uri="{FF2B5EF4-FFF2-40B4-BE49-F238E27FC236}">
                  <a16:creationId xmlns:a16="http://schemas.microsoft.com/office/drawing/2014/main" id="{E18AF43A-F999-958D-A3C0-D69F7E411E73}"/>
                </a:ext>
              </a:extLst>
            </p:cNvPr>
            <p:cNvSpPr txBox="1"/>
            <p:nvPr/>
          </p:nvSpPr>
          <p:spPr>
            <a:xfrm>
              <a:off x="881212" y="2603632"/>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TF / IDF</a:t>
              </a:r>
            </a:p>
          </p:txBody>
        </p:sp>
      </p:grpSp>
      <p:sp>
        <p:nvSpPr>
          <p:cNvPr id="30" name="TextBox 10">
            <a:extLst>
              <a:ext uri="{FF2B5EF4-FFF2-40B4-BE49-F238E27FC236}">
                <a16:creationId xmlns:a16="http://schemas.microsoft.com/office/drawing/2014/main" id="{60185E41-2225-7D19-B85E-0535FB77E60A}"/>
              </a:ext>
            </a:extLst>
          </p:cNvPr>
          <p:cNvSpPr txBox="1"/>
          <p:nvPr/>
        </p:nvSpPr>
        <p:spPr>
          <a:xfrm>
            <a:off x="10334929" y="3251913"/>
            <a:ext cx="2503421" cy="923330"/>
          </a:xfrm>
          <a:prstGeom prst="rect">
            <a:avLst/>
          </a:prstGeom>
        </p:spPr>
        <p:txBody>
          <a:bodyPr wrap="square" lIns="0" tIns="0" rIns="0" bIns="0" rtlCol="0" anchor="t">
            <a:spAutoFit/>
          </a:bodyPr>
          <a:lstStyle/>
          <a:p>
            <a:pPr marL="0" lvl="0" indent="0" algn="ctr">
              <a:spcBef>
                <a:spcPct val="0"/>
              </a:spcBef>
            </a:pPr>
            <a:r>
              <a:rPr lang="en-US" sz="2000" dirty="0">
                <a:solidFill>
                  <a:srgbClr val="FFFFFF"/>
                </a:solidFill>
                <a:latin typeface="Asap Condensed Bold"/>
              </a:rPr>
              <a:t>Importance &amp; relevancy of strings in a document in a huge corpus</a:t>
            </a:r>
          </a:p>
        </p:txBody>
      </p:sp>
    </p:spTree>
    <p:extLst>
      <p:ext uri="{BB962C8B-B14F-4D97-AF65-F5344CB8AC3E}">
        <p14:creationId xmlns:p14="http://schemas.microsoft.com/office/powerpoint/2010/main" val="307410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2" name="Picture 1">
            <a:extLst>
              <a:ext uri="{FF2B5EF4-FFF2-40B4-BE49-F238E27FC236}">
                <a16:creationId xmlns:a16="http://schemas.microsoft.com/office/drawing/2014/main" id="{147A57CB-5DD7-0CD1-7341-8B8289A68877}"/>
              </a:ext>
            </a:extLst>
          </p:cNvPr>
          <p:cNvPicPr>
            <a:picLocks noChangeAspect="1"/>
          </p:cNvPicPr>
          <p:nvPr/>
        </p:nvPicPr>
        <p:blipFill>
          <a:blip r:embed="rId2"/>
          <a:stretch>
            <a:fillRect/>
          </a:stretch>
        </p:blipFill>
        <p:spPr>
          <a:xfrm>
            <a:off x="2219179" y="1667514"/>
            <a:ext cx="9833086" cy="4817691"/>
          </a:xfrm>
          <a:prstGeom prst="rect">
            <a:avLst/>
          </a:prstGeom>
        </p:spPr>
      </p:pic>
    </p:spTree>
    <p:extLst>
      <p:ext uri="{BB962C8B-B14F-4D97-AF65-F5344CB8AC3E}">
        <p14:creationId xmlns:p14="http://schemas.microsoft.com/office/powerpoint/2010/main" val="4172102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1">
            <a:extLst>
              <a:ext uri="{FF2B5EF4-FFF2-40B4-BE49-F238E27FC236}">
                <a16:creationId xmlns:a16="http://schemas.microsoft.com/office/drawing/2014/main" id="{00031D55-237D-E47A-1729-733966145F83}"/>
              </a:ext>
            </a:extLst>
          </p:cNvPr>
          <p:cNvGrpSpPr/>
          <p:nvPr/>
        </p:nvGrpSpPr>
        <p:grpSpPr>
          <a:xfrm>
            <a:off x="2126916" y="2443517"/>
            <a:ext cx="2233942" cy="576776"/>
            <a:chOff x="2124222" y="2321169"/>
            <a:chExt cx="2233942" cy="576776"/>
          </a:xfrm>
        </p:grpSpPr>
        <p:sp>
          <p:nvSpPr>
            <p:cNvPr id="10" name="Rounded Rectangle 9">
              <a:extLst>
                <a:ext uri="{FF2B5EF4-FFF2-40B4-BE49-F238E27FC236}">
                  <a16:creationId xmlns:a16="http://schemas.microsoft.com/office/drawing/2014/main" id="{CA4C4290-2C42-B314-4385-3902F32A72E6}"/>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6C05B71C-B9E3-B56F-8111-D0FCDF42A9DB}"/>
                </a:ext>
              </a:extLst>
            </p:cNvPr>
            <p:cNvSpPr txBox="1"/>
            <p:nvPr/>
          </p:nvSpPr>
          <p:spPr>
            <a:xfrm>
              <a:off x="2388688" y="2345911"/>
              <a:ext cx="1969476" cy="477054"/>
            </a:xfrm>
            <a:prstGeom prst="rect">
              <a:avLst/>
            </a:prstGeom>
            <a:noFill/>
          </p:spPr>
          <p:txBody>
            <a:bodyPr wrap="square">
              <a:spAutoFit/>
            </a:bodyPr>
            <a:lstStyle/>
            <a:p>
              <a:r>
                <a:rPr lang="en-US" sz="2500" dirty="0">
                  <a:solidFill>
                    <a:srgbClr val="FFFFFF"/>
                  </a:solidFill>
                  <a:latin typeface="Asap Condensed Bold"/>
                </a:rPr>
                <a:t>Welcome</a:t>
              </a:r>
              <a:endParaRPr lang="en-US" sz="2500" dirty="0"/>
            </a:p>
          </p:txBody>
        </p:sp>
      </p:grpSp>
      <p:grpSp>
        <p:nvGrpSpPr>
          <p:cNvPr id="13" name="Group 12">
            <a:extLst>
              <a:ext uri="{FF2B5EF4-FFF2-40B4-BE49-F238E27FC236}">
                <a16:creationId xmlns:a16="http://schemas.microsoft.com/office/drawing/2014/main" id="{AE03C3A2-9D3A-0D81-536B-26FD4DD8C414}"/>
              </a:ext>
            </a:extLst>
          </p:cNvPr>
          <p:cNvGrpSpPr/>
          <p:nvPr/>
        </p:nvGrpSpPr>
        <p:grpSpPr>
          <a:xfrm>
            <a:off x="4264882" y="2433928"/>
            <a:ext cx="2767126" cy="576776"/>
            <a:chOff x="2124222" y="2321169"/>
            <a:chExt cx="2767126" cy="576776"/>
          </a:xfrm>
        </p:grpSpPr>
        <p:sp>
          <p:nvSpPr>
            <p:cNvPr id="14" name="Rounded Rectangle 13">
              <a:extLst>
                <a:ext uri="{FF2B5EF4-FFF2-40B4-BE49-F238E27FC236}">
                  <a16:creationId xmlns:a16="http://schemas.microsoft.com/office/drawing/2014/main" id="{14E2653D-21F1-9AF8-00A3-8926007B7C77}"/>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9AB8A3A0-7914-97FB-F174-05BD0459C7A8}"/>
                </a:ext>
              </a:extLst>
            </p:cNvPr>
            <p:cNvSpPr txBox="1"/>
            <p:nvPr/>
          </p:nvSpPr>
          <p:spPr>
            <a:xfrm>
              <a:off x="2921872" y="2346058"/>
              <a:ext cx="1969476" cy="477054"/>
            </a:xfrm>
            <a:prstGeom prst="rect">
              <a:avLst/>
            </a:prstGeom>
            <a:noFill/>
          </p:spPr>
          <p:txBody>
            <a:bodyPr wrap="square">
              <a:spAutoFit/>
            </a:bodyPr>
            <a:lstStyle/>
            <a:p>
              <a:r>
                <a:rPr lang="en-US" sz="2500" dirty="0">
                  <a:solidFill>
                    <a:srgbClr val="FFFFFF"/>
                  </a:solidFill>
                  <a:latin typeface="Asap Condensed Bold"/>
                </a:rPr>
                <a:t>to</a:t>
              </a:r>
              <a:endParaRPr lang="en-US" sz="2500" dirty="0"/>
            </a:p>
          </p:txBody>
        </p:sp>
      </p:grpSp>
      <p:grpSp>
        <p:nvGrpSpPr>
          <p:cNvPr id="16" name="Group 15">
            <a:extLst>
              <a:ext uri="{FF2B5EF4-FFF2-40B4-BE49-F238E27FC236}">
                <a16:creationId xmlns:a16="http://schemas.microsoft.com/office/drawing/2014/main" id="{09924B4B-A6E3-77DE-4C8B-4FCAD9BB37ED}"/>
              </a:ext>
            </a:extLst>
          </p:cNvPr>
          <p:cNvGrpSpPr/>
          <p:nvPr/>
        </p:nvGrpSpPr>
        <p:grpSpPr>
          <a:xfrm>
            <a:off x="6402848" y="2435238"/>
            <a:ext cx="2450732" cy="576776"/>
            <a:chOff x="2124222" y="2321169"/>
            <a:chExt cx="2450732" cy="576776"/>
          </a:xfrm>
        </p:grpSpPr>
        <p:sp>
          <p:nvSpPr>
            <p:cNvPr id="17" name="Rounded Rectangle 16">
              <a:extLst>
                <a:ext uri="{FF2B5EF4-FFF2-40B4-BE49-F238E27FC236}">
                  <a16:creationId xmlns:a16="http://schemas.microsoft.com/office/drawing/2014/main" id="{05820B09-32C9-960E-5C2C-6EB8EE264D9A}"/>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0010258-F606-ACBB-2FB5-A64010C9F26A}"/>
                </a:ext>
              </a:extLst>
            </p:cNvPr>
            <p:cNvSpPr txBox="1"/>
            <p:nvPr/>
          </p:nvSpPr>
          <p:spPr>
            <a:xfrm>
              <a:off x="2605478" y="2366162"/>
              <a:ext cx="1969476" cy="477054"/>
            </a:xfrm>
            <a:prstGeom prst="rect">
              <a:avLst/>
            </a:prstGeom>
            <a:noFill/>
          </p:spPr>
          <p:txBody>
            <a:bodyPr wrap="square">
              <a:spAutoFit/>
            </a:bodyPr>
            <a:lstStyle/>
            <a:p>
              <a:r>
                <a:rPr lang="en-US" sz="2500" dirty="0">
                  <a:solidFill>
                    <a:srgbClr val="FFFFFF"/>
                  </a:solidFill>
                  <a:latin typeface="Asap Condensed Bold"/>
                </a:rPr>
                <a:t>Global</a:t>
              </a:r>
              <a:endParaRPr lang="en-US" sz="2500" dirty="0"/>
            </a:p>
          </p:txBody>
        </p:sp>
      </p:grpSp>
      <p:grpSp>
        <p:nvGrpSpPr>
          <p:cNvPr id="19" name="Group 18">
            <a:extLst>
              <a:ext uri="{FF2B5EF4-FFF2-40B4-BE49-F238E27FC236}">
                <a16:creationId xmlns:a16="http://schemas.microsoft.com/office/drawing/2014/main" id="{08A0EDE7-86C8-22DB-1AD3-FFDFA3B3D33F}"/>
              </a:ext>
            </a:extLst>
          </p:cNvPr>
          <p:cNvGrpSpPr/>
          <p:nvPr/>
        </p:nvGrpSpPr>
        <p:grpSpPr>
          <a:xfrm>
            <a:off x="8523984" y="2433928"/>
            <a:ext cx="2450732" cy="576776"/>
            <a:chOff x="2124222" y="2321169"/>
            <a:chExt cx="2450732" cy="576776"/>
          </a:xfrm>
        </p:grpSpPr>
        <p:sp>
          <p:nvSpPr>
            <p:cNvPr id="20" name="Rounded Rectangle 19">
              <a:extLst>
                <a:ext uri="{FF2B5EF4-FFF2-40B4-BE49-F238E27FC236}">
                  <a16:creationId xmlns:a16="http://schemas.microsoft.com/office/drawing/2014/main" id="{C5F62633-351C-045E-C695-F679FDAED891}"/>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E0986B84-BCD3-9B54-448D-622D094E3A06}"/>
                </a:ext>
              </a:extLst>
            </p:cNvPr>
            <p:cNvSpPr txBox="1"/>
            <p:nvPr/>
          </p:nvSpPr>
          <p:spPr>
            <a:xfrm>
              <a:off x="2605478" y="2366162"/>
              <a:ext cx="1969476" cy="477054"/>
            </a:xfrm>
            <a:prstGeom prst="rect">
              <a:avLst/>
            </a:prstGeom>
            <a:noFill/>
          </p:spPr>
          <p:txBody>
            <a:bodyPr wrap="square">
              <a:spAutoFit/>
            </a:bodyPr>
            <a:lstStyle/>
            <a:p>
              <a:r>
                <a:rPr lang="en-US" sz="2500" dirty="0">
                  <a:solidFill>
                    <a:srgbClr val="FFFFFF"/>
                  </a:solidFill>
                  <a:latin typeface="Asap Condensed Bold"/>
                </a:rPr>
                <a:t>Azure</a:t>
              </a:r>
              <a:endParaRPr lang="en-US" sz="2500" dirty="0"/>
            </a:p>
          </p:txBody>
        </p:sp>
      </p:grpSp>
      <p:grpSp>
        <p:nvGrpSpPr>
          <p:cNvPr id="22" name="Group 21">
            <a:extLst>
              <a:ext uri="{FF2B5EF4-FFF2-40B4-BE49-F238E27FC236}">
                <a16:creationId xmlns:a16="http://schemas.microsoft.com/office/drawing/2014/main" id="{073A9AE9-D17C-54F7-A447-152D7AC235CA}"/>
              </a:ext>
            </a:extLst>
          </p:cNvPr>
          <p:cNvGrpSpPr/>
          <p:nvPr/>
        </p:nvGrpSpPr>
        <p:grpSpPr>
          <a:xfrm>
            <a:off x="10626301" y="2443978"/>
            <a:ext cx="2450732" cy="576776"/>
            <a:chOff x="2124222" y="2321169"/>
            <a:chExt cx="2450732" cy="576776"/>
          </a:xfrm>
        </p:grpSpPr>
        <p:sp>
          <p:nvSpPr>
            <p:cNvPr id="23" name="Rounded Rectangle 22">
              <a:extLst>
                <a:ext uri="{FF2B5EF4-FFF2-40B4-BE49-F238E27FC236}">
                  <a16:creationId xmlns:a16="http://schemas.microsoft.com/office/drawing/2014/main" id="{0CE17CA5-49F4-4E0D-E6CE-B65DDD284CDE}"/>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91C98295-135D-2090-3EA5-5CD094BC1723}"/>
                </a:ext>
              </a:extLst>
            </p:cNvPr>
            <p:cNvSpPr txBox="1"/>
            <p:nvPr/>
          </p:nvSpPr>
          <p:spPr>
            <a:xfrm>
              <a:off x="2605478" y="2366162"/>
              <a:ext cx="1969476" cy="477054"/>
            </a:xfrm>
            <a:prstGeom prst="rect">
              <a:avLst/>
            </a:prstGeom>
            <a:noFill/>
          </p:spPr>
          <p:txBody>
            <a:bodyPr wrap="square">
              <a:spAutoFit/>
            </a:bodyPr>
            <a:lstStyle/>
            <a:p>
              <a:r>
                <a:rPr lang="en-US" sz="2500" dirty="0">
                  <a:solidFill>
                    <a:srgbClr val="FFFFFF"/>
                  </a:solidFill>
                  <a:latin typeface="Asap Condensed Bold"/>
                </a:rPr>
                <a:t>2024</a:t>
              </a:r>
              <a:endParaRPr lang="en-US" sz="2500" dirty="0"/>
            </a:p>
          </p:txBody>
        </p:sp>
      </p:grpSp>
      <p:grpSp>
        <p:nvGrpSpPr>
          <p:cNvPr id="25" name="Group 24">
            <a:extLst>
              <a:ext uri="{FF2B5EF4-FFF2-40B4-BE49-F238E27FC236}">
                <a16:creationId xmlns:a16="http://schemas.microsoft.com/office/drawing/2014/main" id="{F88E0D51-2086-276F-60CB-4EC2649CB525}"/>
              </a:ext>
            </a:extLst>
          </p:cNvPr>
          <p:cNvGrpSpPr/>
          <p:nvPr/>
        </p:nvGrpSpPr>
        <p:grpSpPr>
          <a:xfrm>
            <a:off x="2126916" y="3475019"/>
            <a:ext cx="2619629" cy="576776"/>
            <a:chOff x="2124222" y="2321169"/>
            <a:chExt cx="2185515" cy="576776"/>
          </a:xfrm>
        </p:grpSpPr>
        <p:sp>
          <p:nvSpPr>
            <p:cNvPr id="26" name="Rounded Rectangle 25">
              <a:extLst>
                <a:ext uri="{FF2B5EF4-FFF2-40B4-BE49-F238E27FC236}">
                  <a16:creationId xmlns:a16="http://schemas.microsoft.com/office/drawing/2014/main" id="{9079DC92-F117-A82E-D2F2-AAD874E3E468}"/>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734DD3A2-E515-496C-A3F0-2011744B5938}"/>
                </a:ext>
              </a:extLst>
            </p:cNvPr>
            <p:cNvSpPr txBox="1"/>
            <p:nvPr/>
          </p:nvSpPr>
          <p:spPr>
            <a:xfrm>
              <a:off x="2340261" y="2350852"/>
              <a:ext cx="1969476" cy="477054"/>
            </a:xfrm>
            <a:prstGeom prst="rect">
              <a:avLst/>
            </a:prstGeom>
            <a:noFill/>
          </p:spPr>
          <p:txBody>
            <a:bodyPr wrap="square">
              <a:spAutoFit/>
            </a:bodyPr>
            <a:lstStyle/>
            <a:p>
              <a:r>
                <a:rPr lang="en-US" sz="2500" dirty="0">
                  <a:solidFill>
                    <a:srgbClr val="FFFFFF"/>
                  </a:solidFill>
                  <a:latin typeface="Asap Condensed Bold"/>
                </a:rPr>
                <a:t>Welcome to</a:t>
              </a:r>
              <a:endParaRPr lang="en-US" sz="2500" dirty="0"/>
            </a:p>
          </p:txBody>
        </p:sp>
      </p:grpSp>
      <p:grpSp>
        <p:nvGrpSpPr>
          <p:cNvPr id="28" name="Group 27">
            <a:extLst>
              <a:ext uri="{FF2B5EF4-FFF2-40B4-BE49-F238E27FC236}">
                <a16:creationId xmlns:a16="http://schemas.microsoft.com/office/drawing/2014/main" id="{51655AB3-5DF1-68EF-A2CF-6E640E4B1C0E}"/>
              </a:ext>
            </a:extLst>
          </p:cNvPr>
          <p:cNvGrpSpPr/>
          <p:nvPr/>
        </p:nvGrpSpPr>
        <p:grpSpPr>
          <a:xfrm>
            <a:off x="4659101" y="3475019"/>
            <a:ext cx="2619629" cy="576776"/>
            <a:chOff x="2124222" y="2321169"/>
            <a:chExt cx="2185515" cy="576776"/>
          </a:xfrm>
        </p:grpSpPr>
        <p:sp>
          <p:nvSpPr>
            <p:cNvPr id="29" name="Rounded Rectangle 28">
              <a:extLst>
                <a:ext uri="{FF2B5EF4-FFF2-40B4-BE49-F238E27FC236}">
                  <a16:creationId xmlns:a16="http://schemas.microsoft.com/office/drawing/2014/main" id="{C4672DCF-0223-E6F1-8B96-CB98254E06DA}"/>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DEC9FE48-FB29-0FC3-0285-6C25A3C567AA}"/>
                </a:ext>
              </a:extLst>
            </p:cNvPr>
            <p:cNvSpPr txBox="1"/>
            <p:nvPr/>
          </p:nvSpPr>
          <p:spPr>
            <a:xfrm>
              <a:off x="2340261" y="2350852"/>
              <a:ext cx="1969476" cy="477054"/>
            </a:xfrm>
            <a:prstGeom prst="rect">
              <a:avLst/>
            </a:prstGeom>
            <a:noFill/>
          </p:spPr>
          <p:txBody>
            <a:bodyPr wrap="square">
              <a:spAutoFit/>
            </a:bodyPr>
            <a:lstStyle/>
            <a:p>
              <a:r>
                <a:rPr lang="en-US" sz="2500" dirty="0">
                  <a:solidFill>
                    <a:srgbClr val="FFFFFF"/>
                  </a:solidFill>
                  <a:latin typeface="Asap Condensed Bold"/>
                </a:rPr>
                <a:t>Global Azure </a:t>
              </a:r>
              <a:endParaRPr lang="en-US" sz="2500" dirty="0"/>
            </a:p>
          </p:txBody>
        </p:sp>
      </p:grpSp>
      <p:grpSp>
        <p:nvGrpSpPr>
          <p:cNvPr id="31" name="Group 30">
            <a:extLst>
              <a:ext uri="{FF2B5EF4-FFF2-40B4-BE49-F238E27FC236}">
                <a16:creationId xmlns:a16="http://schemas.microsoft.com/office/drawing/2014/main" id="{F2DA8DE6-C9C4-4E72-E54B-089A01FC09AB}"/>
              </a:ext>
            </a:extLst>
          </p:cNvPr>
          <p:cNvGrpSpPr/>
          <p:nvPr/>
        </p:nvGrpSpPr>
        <p:grpSpPr>
          <a:xfrm>
            <a:off x="7214169" y="3454841"/>
            <a:ext cx="3196802" cy="576776"/>
            <a:chOff x="2124222" y="2321169"/>
            <a:chExt cx="2667042" cy="576776"/>
          </a:xfrm>
        </p:grpSpPr>
        <p:sp>
          <p:nvSpPr>
            <p:cNvPr id="32" name="Rounded Rectangle 31">
              <a:extLst>
                <a:ext uri="{FF2B5EF4-FFF2-40B4-BE49-F238E27FC236}">
                  <a16:creationId xmlns:a16="http://schemas.microsoft.com/office/drawing/2014/main" id="{4A50B816-8990-17FD-F4C7-C9CBBC401336}"/>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6A58DDD1-8149-60A3-9F6F-99C670DB793B}"/>
                </a:ext>
              </a:extLst>
            </p:cNvPr>
            <p:cNvSpPr txBox="1"/>
            <p:nvPr/>
          </p:nvSpPr>
          <p:spPr>
            <a:xfrm>
              <a:off x="2821788" y="2371030"/>
              <a:ext cx="1969476" cy="477054"/>
            </a:xfrm>
            <a:prstGeom prst="rect">
              <a:avLst/>
            </a:prstGeom>
            <a:noFill/>
          </p:spPr>
          <p:txBody>
            <a:bodyPr wrap="square">
              <a:spAutoFit/>
            </a:bodyPr>
            <a:lstStyle/>
            <a:p>
              <a:r>
                <a:rPr lang="en-US" sz="2500" dirty="0">
                  <a:solidFill>
                    <a:srgbClr val="FFFFFF"/>
                  </a:solidFill>
                  <a:latin typeface="Asap Condensed Bold"/>
                </a:rPr>
                <a:t>2024 </a:t>
              </a:r>
              <a:endParaRPr lang="en-US" sz="2500" dirty="0"/>
            </a:p>
          </p:txBody>
        </p:sp>
      </p:grpSp>
      <p:grpSp>
        <p:nvGrpSpPr>
          <p:cNvPr id="34" name="Group 33">
            <a:extLst>
              <a:ext uri="{FF2B5EF4-FFF2-40B4-BE49-F238E27FC236}">
                <a16:creationId xmlns:a16="http://schemas.microsoft.com/office/drawing/2014/main" id="{052DA191-A4E2-129F-0625-71B4C9AFE06E}"/>
              </a:ext>
            </a:extLst>
          </p:cNvPr>
          <p:cNvGrpSpPr/>
          <p:nvPr/>
        </p:nvGrpSpPr>
        <p:grpSpPr>
          <a:xfrm>
            <a:off x="2126916" y="4475754"/>
            <a:ext cx="3438968" cy="576776"/>
            <a:chOff x="2124222" y="2321169"/>
            <a:chExt cx="2121723" cy="576776"/>
          </a:xfrm>
        </p:grpSpPr>
        <p:sp>
          <p:nvSpPr>
            <p:cNvPr id="35" name="Rounded Rectangle 34">
              <a:extLst>
                <a:ext uri="{FF2B5EF4-FFF2-40B4-BE49-F238E27FC236}">
                  <a16:creationId xmlns:a16="http://schemas.microsoft.com/office/drawing/2014/main" id="{8C86DC84-23F8-7FFA-9562-8A9BA6853C69}"/>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7E659131-7DB8-9150-BC70-E502A3022ACC}"/>
                </a:ext>
              </a:extLst>
            </p:cNvPr>
            <p:cNvSpPr txBox="1"/>
            <p:nvPr/>
          </p:nvSpPr>
          <p:spPr>
            <a:xfrm>
              <a:off x="2276469" y="2366848"/>
              <a:ext cx="1969476" cy="477054"/>
            </a:xfrm>
            <a:prstGeom prst="rect">
              <a:avLst/>
            </a:prstGeom>
            <a:noFill/>
          </p:spPr>
          <p:txBody>
            <a:bodyPr wrap="square">
              <a:spAutoFit/>
            </a:bodyPr>
            <a:lstStyle/>
            <a:p>
              <a:r>
                <a:rPr lang="en-US" sz="2500" dirty="0">
                  <a:solidFill>
                    <a:srgbClr val="FFFFFF"/>
                  </a:solidFill>
                  <a:latin typeface="Asap Condensed Bold"/>
                </a:rPr>
                <a:t>Welcome to Global</a:t>
              </a:r>
              <a:endParaRPr lang="en-US" sz="2500" dirty="0"/>
            </a:p>
          </p:txBody>
        </p:sp>
      </p:grpSp>
      <p:grpSp>
        <p:nvGrpSpPr>
          <p:cNvPr id="37" name="Group 36">
            <a:extLst>
              <a:ext uri="{FF2B5EF4-FFF2-40B4-BE49-F238E27FC236}">
                <a16:creationId xmlns:a16="http://schemas.microsoft.com/office/drawing/2014/main" id="{6D723901-76A2-12B0-6ADD-7022247500EC}"/>
              </a:ext>
            </a:extLst>
          </p:cNvPr>
          <p:cNvGrpSpPr/>
          <p:nvPr/>
        </p:nvGrpSpPr>
        <p:grpSpPr>
          <a:xfrm>
            <a:off x="5505079" y="4488069"/>
            <a:ext cx="3921480" cy="576776"/>
            <a:chOff x="2124222" y="2321169"/>
            <a:chExt cx="2419416" cy="576776"/>
          </a:xfrm>
        </p:grpSpPr>
        <p:sp>
          <p:nvSpPr>
            <p:cNvPr id="50" name="Rounded Rectangle 49">
              <a:extLst>
                <a:ext uri="{FF2B5EF4-FFF2-40B4-BE49-F238E27FC236}">
                  <a16:creationId xmlns:a16="http://schemas.microsoft.com/office/drawing/2014/main" id="{EADCC946-7C06-01DB-2D5D-998C076A5C91}"/>
                </a:ext>
              </a:extLst>
            </p:cNvPr>
            <p:cNvSpPr/>
            <p:nvPr/>
          </p:nvSpPr>
          <p:spPr bwMode="auto">
            <a:xfrm>
              <a:off x="2124222" y="2321169"/>
              <a:ext cx="1969476" cy="576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50252C09-36AD-3004-FB84-30578F325FE2}"/>
                </a:ext>
              </a:extLst>
            </p:cNvPr>
            <p:cNvSpPr txBox="1"/>
            <p:nvPr/>
          </p:nvSpPr>
          <p:spPr>
            <a:xfrm>
              <a:off x="2574162" y="2371030"/>
              <a:ext cx="1969476" cy="477054"/>
            </a:xfrm>
            <a:prstGeom prst="rect">
              <a:avLst/>
            </a:prstGeom>
            <a:noFill/>
          </p:spPr>
          <p:txBody>
            <a:bodyPr wrap="square">
              <a:spAutoFit/>
            </a:bodyPr>
            <a:lstStyle/>
            <a:p>
              <a:r>
                <a:rPr lang="en-US" sz="2500" dirty="0">
                  <a:solidFill>
                    <a:srgbClr val="FFFFFF"/>
                  </a:solidFill>
                  <a:latin typeface="Asap Condensed Bold"/>
                </a:rPr>
                <a:t>Azure 2024</a:t>
              </a:r>
              <a:endParaRPr lang="en-US" sz="2500" dirty="0"/>
            </a:p>
          </p:txBody>
        </p:sp>
      </p:grpSp>
      <p:sp>
        <p:nvSpPr>
          <p:cNvPr id="52" name="TextBox 10">
            <a:extLst>
              <a:ext uri="{FF2B5EF4-FFF2-40B4-BE49-F238E27FC236}">
                <a16:creationId xmlns:a16="http://schemas.microsoft.com/office/drawing/2014/main" id="{E31A8359-9367-258B-C1EC-4193EF6F7D79}"/>
              </a:ext>
            </a:extLst>
          </p:cNvPr>
          <p:cNvSpPr txBox="1"/>
          <p:nvPr/>
        </p:nvSpPr>
        <p:spPr>
          <a:xfrm>
            <a:off x="0" y="2449391"/>
            <a:ext cx="2134314" cy="495905"/>
          </a:xfrm>
          <a:prstGeom prst="rect">
            <a:avLst/>
          </a:prstGeom>
        </p:spPr>
        <p:txBody>
          <a:bodyPr wrap="square" lIns="0" tIns="0" rIns="0" bIns="0" rtlCol="0" anchor="t">
            <a:spAutoFit/>
          </a:bodyPr>
          <a:lstStyle/>
          <a:p>
            <a:pPr marL="0" lvl="0" indent="0" algn="ctr">
              <a:lnSpc>
                <a:spcPts val="4134"/>
              </a:lnSpc>
              <a:spcBef>
                <a:spcPct val="0"/>
              </a:spcBef>
            </a:pPr>
            <a:r>
              <a:rPr lang="en-US" sz="3000" b="1" dirty="0">
                <a:solidFill>
                  <a:srgbClr val="FFFFFF"/>
                </a:solidFill>
                <a:latin typeface="Asap Condensed Bold"/>
              </a:rPr>
              <a:t>UNI</a:t>
            </a:r>
            <a:r>
              <a:rPr lang="en-US" sz="3000" b="1" u="none" strike="noStrike" dirty="0">
                <a:solidFill>
                  <a:srgbClr val="FFFFFF"/>
                </a:solidFill>
                <a:latin typeface="Asap Condensed Bold"/>
              </a:rPr>
              <a:t> GRAM</a:t>
            </a:r>
          </a:p>
        </p:txBody>
      </p:sp>
      <p:sp>
        <p:nvSpPr>
          <p:cNvPr id="54" name="TextBox 10">
            <a:extLst>
              <a:ext uri="{FF2B5EF4-FFF2-40B4-BE49-F238E27FC236}">
                <a16:creationId xmlns:a16="http://schemas.microsoft.com/office/drawing/2014/main" id="{45ED3507-3343-FD2F-9201-00AA48B7A420}"/>
              </a:ext>
            </a:extLst>
          </p:cNvPr>
          <p:cNvSpPr txBox="1"/>
          <p:nvPr/>
        </p:nvSpPr>
        <p:spPr>
          <a:xfrm>
            <a:off x="-44577" y="3475298"/>
            <a:ext cx="2134314" cy="495905"/>
          </a:xfrm>
          <a:prstGeom prst="rect">
            <a:avLst/>
          </a:prstGeom>
        </p:spPr>
        <p:txBody>
          <a:bodyPr wrap="square" lIns="0" tIns="0" rIns="0" bIns="0" rtlCol="0" anchor="t">
            <a:spAutoFit/>
          </a:bodyPr>
          <a:lstStyle/>
          <a:p>
            <a:pPr marL="0" lvl="0" indent="0" algn="ctr">
              <a:lnSpc>
                <a:spcPts val="4134"/>
              </a:lnSpc>
              <a:spcBef>
                <a:spcPct val="0"/>
              </a:spcBef>
            </a:pPr>
            <a:r>
              <a:rPr lang="en-US" sz="3000" b="1" u="none" strike="noStrike" dirty="0">
                <a:solidFill>
                  <a:srgbClr val="FFFFFF"/>
                </a:solidFill>
                <a:latin typeface="Asap Condensed Bold"/>
              </a:rPr>
              <a:t>BI GRAM</a:t>
            </a:r>
          </a:p>
        </p:txBody>
      </p:sp>
      <p:sp>
        <p:nvSpPr>
          <p:cNvPr id="55" name="TextBox 10">
            <a:extLst>
              <a:ext uri="{FF2B5EF4-FFF2-40B4-BE49-F238E27FC236}">
                <a16:creationId xmlns:a16="http://schemas.microsoft.com/office/drawing/2014/main" id="{A8465BE1-2E0D-7912-2AEF-759B7435695C}"/>
              </a:ext>
            </a:extLst>
          </p:cNvPr>
          <p:cNvSpPr txBox="1"/>
          <p:nvPr/>
        </p:nvSpPr>
        <p:spPr>
          <a:xfrm>
            <a:off x="-11997" y="4502582"/>
            <a:ext cx="2134314" cy="495905"/>
          </a:xfrm>
          <a:prstGeom prst="rect">
            <a:avLst/>
          </a:prstGeom>
        </p:spPr>
        <p:txBody>
          <a:bodyPr wrap="square" lIns="0" tIns="0" rIns="0" bIns="0" rtlCol="0" anchor="t">
            <a:spAutoFit/>
          </a:bodyPr>
          <a:lstStyle/>
          <a:p>
            <a:pPr marL="0" lvl="0" indent="0" algn="ctr">
              <a:lnSpc>
                <a:spcPts val="4134"/>
              </a:lnSpc>
              <a:spcBef>
                <a:spcPct val="0"/>
              </a:spcBef>
            </a:pPr>
            <a:r>
              <a:rPr lang="en-US" sz="3000" b="1" dirty="0">
                <a:solidFill>
                  <a:srgbClr val="FFFFFF"/>
                </a:solidFill>
                <a:latin typeface="Asap Condensed Bold"/>
              </a:rPr>
              <a:t>TRI</a:t>
            </a:r>
            <a:r>
              <a:rPr lang="en-US" sz="3000" b="1" u="none" strike="noStrike" dirty="0">
                <a:solidFill>
                  <a:srgbClr val="FFFFFF"/>
                </a:solidFill>
                <a:latin typeface="Asap Condensed Bold"/>
              </a:rPr>
              <a:t> GRAM</a:t>
            </a:r>
          </a:p>
        </p:txBody>
      </p:sp>
    </p:spTree>
    <p:extLst>
      <p:ext uri="{BB962C8B-B14F-4D97-AF65-F5344CB8AC3E}">
        <p14:creationId xmlns:p14="http://schemas.microsoft.com/office/powerpoint/2010/main" val="3223922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942940" y="7606809"/>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3D16BF85-9801-A658-79ED-4172D8CCF92A}"/>
              </a:ext>
            </a:extLst>
          </p:cNvPr>
          <p:cNvSpPr txBox="1"/>
          <p:nvPr/>
        </p:nvSpPr>
        <p:spPr>
          <a:xfrm>
            <a:off x="4093585" y="1720194"/>
            <a:ext cx="6894879" cy="861774"/>
          </a:xfrm>
          <a:prstGeom prst="rect">
            <a:avLst/>
          </a:prstGeom>
          <a:noFill/>
        </p:spPr>
        <p:txBody>
          <a:bodyPr wrap="square">
            <a:spAutoFit/>
          </a:bodyPr>
          <a:lstStyle/>
          <a:p>
            <a:pPr algn="just"/>
            <a:r>
              <a:rPr lang="en-US" sz="2500" dirty="0">
                <a:solidFill>
                  <a:srgbClr val="FFFFFF"/>
                </a:solidFill>
                <a:latin typeface="Asap Condensed Bold"/>
              </a:rPr>
              <a:t> Sentence 1 : The car is driven on the road</a:t>
            </a:r>
          </a:p>
          <a:p>
            <a:pPr algn="just"/>
            <a:r>
              <a:rPr lang="en-US" sz="2500" dirty="0">
                <a:solidFill>
                  <a:srgbClr val="FFFFFF"/>
                </a:solidFill>
                <a:latin typeface="Asap Condensed Bold"/>
              </a:rPr>
              <a:t> Sentence 2 : The truck is driven on the highway</a:t>
            </a:r>
            <a:endParaRPr lang="en-US" sz="2500" dirty="0"/>
          </a:p>
        </p:txBody>
      </p:sp>
      <p:sp>
        <p:nvSpPr>
          <p:cNvPr id="7" name="TextBox 6">
            <a:extLst>
              <a:ext uri="{FF2B5EF4-FFF2-40B4-BE49-F238E27FC236}">
                <a16:creationId xmlns:a16="http://schemas.microsoft.com/office/drawing/2014/main" id="{9FF58F2F-B7AD-2DB6-E561-8CC7263AF6AC}"/>
              </a:ext>
            </a:extLst>
          </p:cNvPr>
          <p:cNvSpPr txBox="1"/>
          <p:nvPr/>
        </p:nvSpPr>
        <p:spPr>
          <a:xfrm>
            <a:off x="4445334" y="3616150"/>
            <a:ext cx="5739732" cy="477054"/>
          </a:xfrm>
          <a:prstGeom prst="rect">
            <a:avLst/>
          </a:prstGeom>
          <a:noFill/>
        </p:spPr>
        <p:txBody>
          <a:bodyPr wrap="square">
            <a:spAutoFit/>
          </a:bodyPr>
          <a:lstStyle/>
          <a:p>
            <a:pPr algn="just"/>
            <a:r>
              <a:rPr lang="en-US" sz="2500" dirty="0">
                <a:solidFill>
                  <a:srgbClr val="FFFFFF"/>
                </a:solidFill>
                <a:latin typeface="Asap Condensed Bold"/>
              </a:rPr>
              <a:t> Frequency of the term ‘t’ in document ‘d’</a:t>
            </a:r>
            <a:endParaRPr lang="en-US" sz="2500" dirty="0"/>
          </a:p>
        </p:txBody>
      </p:sp>
      <p:sp>
        <p:nvSpPr>
          <p:cNvPr id="8" name="TextBox 7">
            <a:extLst>
              <a:ext uri="{FF2B5EF4-FFF2-40B4-BE49-F238E27FC236}">
                <a16:creationId xmlns:a16="http://schemas.microsoft.com/office/drawing/2014/main" id="{736A0C05-459A-1ED3-60FA-C683E5B83B35}"/>
              </a:ext>
            </a:extLst>
          </p:cNvPr>
          <p:cNvSpPr txBox="1"/>
          <p:nvPr/>
        </p:nvSpPr>
        <p:spPr>
          <a:xfrm>
            <a:off x="5132305" y="4219297"/>
            <a:ext cx="3941356" cy="477054"/>
          </a:xfrm>
          <a:prstGeom prst="rect">
            <a:avLst/>
          </a:prstGeom>
          <a:noFill/>
        </p:spPr>
        <p:txBody>
          <a:bodyPr wrap="square">
            <a:spAutoFit/>
          </a:bodyPr>
          <a:lstStyle/>
          <a:p>
            <a:pPr algn="just"/>
            <a:r>
              <a:rPr lang="en-US" sz="2500" dirty="0">
                <a:solidFill>
                  <a:srgbClr val="FFFFFF"/>
                </a:solidFill>
                <a:latin typeface="Asap Condensed Bold"/>
              </a:rPr>
              <a:t> Total terms in document ‘d’</a:t>
            </a:r>
            <a:endParaRPr lang="en-US" sz="2500" dirty="0"/>
          </a:p>
        </p:txBody>
      </p:sp>
      <p:cxnSp>
        <p:nvCxnSpPr>
          <p:cNvPr id="10" name="Straight Connector 9">
            <a:extLst>
              <a:ext uri="{FF2B5EF4-FFF2-40B4-BE49-F238E27FC236}">
                <a16:creationId xmlns:a16="http://schemas.microsoft.com/office/drawing/2014/main" id="{35DD0B00-AB1A-4B68-868C-3AA43C222D11}"/>
              </a:ext>
            </a:extLst>
          </p:cNvPr>
          <p:cNvCxnSpPr>
            <a:cxnSpLocks/>
          </p:cNvCxnSpPr>
          <p:nvPr/>
        </p:nvCxnSpPr>
        <p:spPr>
          <a:xfrm>
            <a:off x="4675497" y="4156250"/>
            <a:ext cx="5279406"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BC430C-DC40-B898-13CE-1A55F8E36FA3}"/>
              </a:ext>
            </a:extLst>
          </p:cNvPr>
          <p:cNvSpPr txBox="1"/>
          <p:nvPr/>
        </p:nvSpPr>
        <p:spPr>
          <a:xfrm>
            <a:off x="5809957" y="5421762"/>
            <a:ext cx="4375109" cy="477054"/>
          </a:xfrm>
          <a:prstGeom prst="rect">
            <a:avLst/>
          </a:prstGeom>
          <a:noFill/>
        </p:spPr>
        <p:txBody>
          <a:bodyPr wrap="square">
            <a:spAutoFit/>
          </a:bodyPr>
          <a:lstStyle/>
          <a:p>
            <a:pPr algn="just"/>
            <a:r>
              <a:rPr lang="en-US" sz="2500" dirty="0">
                <a:solidFill>
                  <a:srgbClr val="FFFFFF"/>
                </a:solidFill>
                <a:latin typeface="Asap Condensed Bold"/>
              </a:rPr>
              <a:t>Total number of documents</a:t>
            </a:r>
            <a:endParaRPr lang="en-US" sz="2500" dirty="0"/>
          </a:p>
        </p:txBody>
      </p:sp>
      <p:sp>
        <p:nvSpPr>
          <p:cNvPr id="14" name="TextBox 13">
            <a:extLst>
              <a:ext uri="{FF2B5EF4-FFF2-40B4-BE49-F238E27FC236}">
                <a16:creationId xmlns:a16="http://schemas.microsoft.com/office/drawing/2014/main" id="{EF064DE9-4EC4-F739-EE2F-70B0CBD6DEDB}"/>
              </a:ext>
            </a:extLst>
          </p:cNvPr>
          <p:cNvSpPr txBox="1"/>
          <p:nvPr/>
        </p:nvSpPr>
        <p:spPr>
          <a:xfrm>
            <a:off x="1091708" y="3986447"/>
            <a:ext cx="3001877" cy="477054"/>
          </a:xfrm>
          <a:prstGeom prst="rect">
            <a:avLst/>
          </a:prstGeom>
          <a:noFill/>
        </p:spPr>
        <p:txBody>
          <a:bodyPr wrap="square">
            <a:spAutoFit/>
          </a:bodyPr>
          <a:lstStyle/>
          <a:p>
            <a:pPr algn="just"/>
            <a:r>
              <a:rPr lang="en-US" sz="2500" dirty="0">
                <a:solidFill>
                  <a:srgbClr val="FFFFFF"/>
                </a:solidFill>
                <a:latin typeface="Asap Condensed Bold"/>
              </a:rPr>
              <a:t>TF (Term Frequency)</a:t>
            </a:r>
            <a:endParaRPr lang="en-US" sz="2500" dirty="0"/>
          </a:p>
        </p:txBody>
      </p:sp>
      <p:sp>
        <p:nvSpPr>
          <p:cNvPr id="15" name="TextBox 14">
            <a:extLst>
              <a:ext uri="{FF2B5EF4-FFF2-40B4-BE49-F238E27FC236}">
                <a16:creationId xmlns:a16="http://schemas.microsoft.com/office/drawing/2014/main" id="{B3004812-D8AF-D9FE-9860-3724375EC978}"/>
              </a:ext>
            </a:extLst>
          </p:cNvPr>
          <p:cNvSpPr txBox="1"/>
          <p:nvPr/>
        </p:nvSpPr>
        <p:spPr>
          <a:xfrm>
            <a:off x="4062440" y="3986447"/>
            <a:ext cx="874365" cy="477054"/>
          </a:xfrm>
          <a:prstGeom prst="rect">
            <a:avLst/>
          </a:prstGeom>
          <a:noFill/>
        </p:spPr>
        <p:txBody>
          <a:bodyPr wrap="square">
            <a:spAutoFit/>
          </a:bodyPr>
          <a:lstStyle/>
          <a:p>
            <a:pPr algn="just"/>
            <a:r>
              <a:rPr lang="en-US" sz="2500" dirty="0">
                <a:solidFill>
                  <a:srgbClr val="FFFFFF"/>
                </a:solidFill>
                <a:latin typeface="Asap Condensed Bold"/>
              </a:rPr>
              <a:t>=</a:t>
            </a:r>
            <a:endParaRPr lang="en-US" sz="2500" dirty="0"/>
          </a:p>
        </p:txBody>
      </p:sp>
      <p:cxnSp>
        <p:nvCxnSpPr>
          <p:cNvPr id="16" name="Straight Connector 15">
            <a:extLst>
              <a:ext uri="{FF2B5EF4-FFF2-40B4-BE49-F238E27FC236}">
                <a16:creationId xmlns:a16="http://schemas.microsoft.com/office/drawing/2014/main" id="{ADF42E4E-01AC-09AB-955F-554BC82EB27F}"/>
              </a:ext>
            </a:extLst>
          </p:cNvPr>
          <p:cNvCxnSpPr>
            <a:cxnSpLocks/>
          </p:cNvCxnSpPr>
          <p:nvPr/>
        </p:nvCxnSpPr>
        <p:spPr>
          <a:xfrm>
            <a:off x="5655476" y="6088202"/>
            <a:ext cx="4250317"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333E7F-2E79-9CDD-3138-4A5038EF691D}"/>
              </a:ext>
            </a:extLst>
          </p:cNvPr>
          <p:cNvSpPr txBox="1"/>
          <p:nvPr/>
        </p:nvSpPr>
        <p:spPr>
          <a:xfrm>
            <a:off x="5809957" y="6208000"/>
            <a:ext cx="3941356" cy="477054"/>
          </a:xfrm>
          <a:prstGeom prst="rect">
            <a:avLst/>
          </a:prstGeom>
          <a:noFill/>
        </p:spPr>
        <p:txBody>
          <a:bodyPr wrap="square">
            <a:spAutoFit/>
          </a:bodyPr>
          <a:lstStyle/>
          <a:p>
            <a:pPr algn="just"/>
            <a:r>
              <a:rPr lang="en-US" sz="2500" dirty="0">
                <a:solidFill>
                  <a:srgbClr val="FFFFFF"/>
                </a:solidFill>
                <a:latin typeface="Asap Condensed Bold"/>
              </a:rPr>
              <a:t> Documents with term ‘t’ </a:t>
            </a:r>
            <a:endParaRPr lang="en-US" sz="2500" dirty="0"/>
          </a:p>
        </p:txBody>
      </p:sp>
      <p:sp>
        <p:nvSpPr>
          <p:cNvPr id="18" name="TextBox 17">
            <a:extLst>
              <a:ext uri="{FF2B5EF4-FFF2-40B4-BE49-F238E27FC236}">
                <a16:creationId xmlns:a16="http://schemas.microsoft.com/office/drawing/2014/main" id="{FF813FFF-7CB8-81B7-30A2-01A91903F273}"/>
              </a:ext>
            </a:extLst>
          </p:cNvPr>
          <p:cNvSpPr txBox="1"/>
          <p:nvPr/>
        </p:nvSpPr>
        <p:spPr>
          <a:xfrm>
            <a:off x="989037" y="5774777"/>
            <a:ext cx="3207217" cy="861774"/>
          </a:xfrm>
          <a:prstGeom prst="rect">
            <a:avLst/>
          </a:prstGeom>
          <a:noFill/>
        </p:spPr>
        <p:txBody>
          <a:bodyPr wrap="square">
            <a:spAutoFit/>
          </a:bodyPr>
          <a:lstStyle/>
          <a:p>
            <a:r>
              <a:rPr lang="en-US" sz="2500" dirty="0">
                <a:solidFill>
                  <a:srgbClr val="FFFFFF"/>
                </a:solidFill>
                <a:latin typeface="Asap Condensed Bold"/>
              </a:rPr>
              <a:t>IDF(Inverse Document Frequency)</a:t>
            </a:r>
            <a:endParaRPr lang="en-US" sz="2500" dirty="0"/>
          </a:p>
        </p:txBody>
      </p:sp>
      <p:sp>
        <p:nvSpPr>
          <p:cNvPr id="19" name="TextBox 18">
            <a:extLst>
              <a:ext uri="{FF2B5EF4-FFF2-40B4-BE49-F238E27FC236}">
                <a16:creationId xmlns:a16="http://schemas.microsoft.com/office/drawing/2014/main" id="{2EF3CA46-4166-1CB1-3862-680546572368}"/>
              </a:ext>
            </a:extLst>
          </p:cNvPr>
          <p:cNvSpPr txBox="1"/>
          <p:nvPr/>
        </p:nvSpPr>
        <p:spPr>
          <a:xfrm>
            <a:off x="4093585" y="5853574"/>
            <a:ext cx="874365" cy="477054"/>
          </a:xfrm>
          <a:prstGeom prst="rect">
            <a:avLst/>
          </a:prstGeom>
          <a:noFill/>
        </p:spPr>
        <p:txBody>
          <a:bodyPr wrap="square">
            <a:spAutoFit/>
          </a:bodyPr>
          <a:lstStyle/>
          <a:p>
            <a:pPr algn="just"/>
            <a:r>
              <a:rPr lang="en-US" sz="2500" dirty="0">
                <a:solidFill>
                  <a:srgbClr val="FFFFFF"/>
                </a:solidFill>
                <a:latin typeface="Asap Condensed Bold"/>
              </a:rPr>
              <a:t>=</a:t>
            </a:r>
            <a:endParaRPr lang="en-US" sz="2500" dirty="0"/>
          </a:p>
        </p:txBody>
      </p:sp>
      <p:sp>
        <p:nvSpPr>
          <p:cNvPr id="9" name="TextBox 8">
            <a:extLst>
              <a:ext uri="{FF2B5EF4-FFF2-40B4-BE49-F238E27FC236}">
                <a16:creationId xmlns:a16="http://schemas.microsoft.com/office/drawing/2014/main" id="{F5BE4C34-0847-B0CC-24C9-91ACBE8101AC}"/>
              </a:ext>
            </a:extLst>
          </p:cNvPr>
          <p:cNvSpPr txBox="1"/>
          <p:nvPr/>
        </p:nvSpPr>
        <p:spPr>
          <a:xfrm>
            <a:off x="4499622" y="5667873"/>
            <a:ext cx="1451793" cy="477054"/>
          </a:xfrm>
          <a:prstGeom prst="rect">
            <a:avLst/>
          </a:prstGeom>
          <a:noFill/>
        </p:spPr>
        <p:txBody>
          <a:bodyPr wrap="square">
            <a:spAutoFit/>
          </a:bodyPr>
          <a:lstStyle/>
          <a:p>
            <a:pPr algn="just"/>
            <a:r>
              <a:rPr lang="en-US" sz="2500" dirty="0">
                <a:solidFill>
                  <a:srgbClr val="FFFFFF"/>
                </a:solidFill>
                <a:latin typeface="Asap Condensed Bold"/>
              </a:rPr>
              <a:t>Log</a:t>
            </a:r>
            <a:r>
              <a:rPr lang="en-US" sz="2500" baseline="-25000" dirty="0">
                <a:solidFill>
                  <a:srgbClr val="FFFFFF"/>
                </a:solidFill>
                <a:latin typeface="Asap Condensed Bold"/>
              </a:rPr>
              <a:t>10</a:t>
            </a:r>
            <a:r>
              <a:rPr lang="en-US" sz="2500" dirty="0">
                <a:solidFill>
                  <a:srgbClr val="FFFFFF"/>
                </a:solidFill>
                <a:latin typeface="Asap Condensed Bold"/>
              </a:rPr>
              <a:t> </a:t>
            </a:r>
            <a:endParaRPr lang="en-US" sz="2500" dirty="0"/>
          </a:p>
        </p:txBody>
      </p:sp>
    </p:spTree>
    <p:extLst>
      <p:ext uri="{BB962C8B-B14F-4D97-AF65-F5344CB8AC3E}">
        <p14:creationId xmlns:p14="http://schemas.microsoft.com/office/powerpoint/2010/main" val="3266270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207696"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TEXT PRE-PROCESSING - II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 name="Group 23">
            <a:extLst>
              <a:ext uri="{FF2B5EF4-FFF2-40B4-BE49-F238E27FC236}">
                <a16:creationId xmlns:a16="http://schemas.microsoft.com/office/drawing/2014/main" id="{FD24583F-E00A-F2A7-7B9D-E6DEEF0FB091}"/>
              </a:ext>
            </a:extLst>
          </p:cNvPr>
          <p:cNvGrpSpPr/>
          <p:nvPr/>
        </p:nvGrpSpPr>
        <p:grpSpPr>
          <a:xfrm>
            <a:off x="14087753" y="1756533"/>
            <a:ext cx="824761" cy="827905"/>
            <a:chOff x="0" y="0"/>
            <a:chExt cx="812800" cy="812800"/>
          </a:xfrm>
        </p:grpSpPr>
        <p:sp>
          <p:nvSpPr>
            <p:cNvPr id="5" name="Freeform 24">
              <a:extLst>
                <a:ext uri="{FF2B5EF4-FFF2-40B4-BE49-F238E27FC236}">
                  <a16:creationId xmlns:a16="http://schemas.microsoft.com/office/drawing/2014/main" id="{ABF07B04-AB4E-CE84-A3DC-362C5F084E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 name="TextBox 25">
              <a:extLst>
                <a:ext uri="{FF2B5EF4-FFF2-40B4-BE49-F238E27FC236}">
                  <a16:creationId xmlns:a16="http://schemas.microsoft.com/office/drawing/2014/main" id="{A08E3FCB-7F99-80F7-E852-B6879DB398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026" name="Picture 2" descr="Creating a TF-IDF Model from Scratch in Python">
            <a:extLst>
              <a:ext uri="{FF2B5EF4-FFF2-40B4-BE49-F238E27FC236}">
                <a16:creationId xmlns:a16="http://schemas.microsoft.com/office/drawing/2014/main" id="{F2B6BD71-E13C-0676-20EF-CD9697113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062" y="3732529"/>
            <a:ext cx="7907606" cy="39636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16BF85-9801-A658-79ED-4172D8CCF92A}"/>
              </a:ext>
            </a:extLst>
          </p:cNvPr>
          <p:cNvSpPr txBox="1"/>
          <p:nvPr/>
        </p:nvSpPr>
        <p:spPr>
          <a:xfrm>
            <a:off x="4093585" y="1720194"/>
            <a:ext cx="6894879" cy="861774"/>
          </a:xfrm>
          <a:prstGeom prst="rect">
            <a:avLst/>
          </a:prstGeom>
          <a:noFill/>
        </p:spPr>
        <p:txBody>
          <a:bodyPr wrap="square">
            <a:spAutoFit/>
          </a:bodyPr>
          <a:lstStyle/>
          <a:p>
            <a:pPr algn="just"/>
            <a:r>
              <a:rPr lang="en-US" sz="2500" dirty="0">
                <a:solidFill>
                  <a:srgbClr val="FFFFFF"/>
                </a:solidFill>
                <a:latin typeface="Asap Condensed Bold"/>
              </a:rPr>
              <a:t> Sentence 1 : The car is driven on the road</a:t>
            </a:r>
          </a:p>
          <a:p>
            <a:pPr algn="just"/>
            <a:r>
              <a:rPr lang="en-US" sz="2500" dirty="0">
                <a:solidFill>
                  <a:srgbClr val="FFFFFF"/>
                </a:solidFill>
                <a:latin typeface="Asap Condensed Bold"/>
              </a:rPr>
              <a:t> Sentence 2 : The truck is driven on the highway</a:t>
            </a:r>
            <a:endParaRPr lang="en-US" sz="2500" dirty="0"/>
          </a:p>
        </p:txBody>
      </p:sp>
    </p:spTree>
    <p:extLst>
      <p:ext uri="{BB962C8B-B14F-4D97-AF65-F5344CB8AC3E}">
        <p14:creationId xmlns:p14="http://schemas.microsoft.com/office/powerpoint/2010/main" val="211253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VECTORS </a:t>
            </a:r>
            <a:r>
              <a:rPr lang="en-US" sz="4000" b="1" dirty="0">
                <a:solidFill>
                  <a:srgbClr val="FFFFFF"/>
                </a:solidFill>
                <a:latin typeface="Asap Condensed Bold"/>
              </a:rPr>
              <a:t>-</a:t>
            </a:r>
            <a:r>
              <a:rPr lang="en-US" sz="4000" b="1" u="none" strike="noStrike" dirty="0">
                <a:solidFill>
                  <a:srgbClr val="FFFFFF"/>
                </a:solidFill>
                <a:latin typeface="Asap Condensed Bold"/>
              </a:rPr>
              <a:t> III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Rounded Rectangle 3">
            <a:extLst>
              <a:ext uri="{FF2B5EF4-FFF2-40B4-BE49-F238E27FC236}">
                <a16:creationId xmlns:a16="http://schemas.microsoft.com/office/drawing/2014/main" id="{3AAF6C97-1CCD-8374-D73A-CBEC7BBC89C8}"/>
              </a:ext>
            </a:extLst>
          </p:cNvPr>
          <p:cNvSpPr/>
          <p:nvPr/>
        </p:nvSpPr>
        <p:spPr bwMode="auto">
          <a:xfrm>
            <a:off x="1387893" y="1885323"/>
            <a:ext cx="8482420" cy="5355720"/>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9">
            <a:extLst>
              <a:ext uri="{FF2B5EF4-FFF2-40B4-BE49-F238E27FC236}">
                <a16:creationId xmlns:a16="http://schemas.microsoft.com/office/drawing/2014/main" id="{812F549C-EAA8-ED3B-C142-138720E1B87E}"/>
              </a:ext>
            </a:extLst>
          </p:cNvPr>
          <p:cNvPicPr>
            <a:picLocks noChangeAspect="1"/>
          </p:cNvPicPr>
          <p:nvPr/>
        </p:nvPicPr>
        <p:blipFill>
          <a:blip r:embed="rId2"/>
          <a:srcRect/>
          <a:stretch>
            <a:fillRect/>
          </a:stretch>
        </p:blipFill>
        <p:spPr>
          <a:xfrm>
            <a:off x="10699952" y="1548550"/>
            <a:ext cx="3077879" cy="5045704"/>
          </a:xfrm>
          <a:prstGeom prst="rect">
            <a:avLst/>
          </a:prstGeom>
        </p:spPr>
      </p:pic>
      <p:cxnSp>
        <p:nvCxnSpPr>
          <p:cNvPr id="6" name="Straight Connector 5">
            <a:extLst>
              <a:ext uri="{FF2B5EF4-FFF2-40B4-BE49-F238E27FC236}">
                <a16:creationId xmlns:a16="http://schemas.microsoft.com/office/drawing/2014/main" id="{3E621F4D-F23F-F08F-0828-BD4E1DB59EA9}"/>
              </a:ext>
            </a:extLst>
          </p:cNvPr>
          <p:cNvCxnSpPr>
            <a:cxnSpLocks/>
          </p:cNvCxnSpPr>
          <p:nvPr/>
        </p:nvCxnSpPr>
        <p:spPr>
          <a:xfrm>
            <a:off x="1431688" y="2528524"/>
            <a:ext cx="8438625"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11">
            <a:extLst>
              <a:ext uri="{FF2B5EF4-FFF2-40B4-BE49-F238E27FC236}">
                <a16:creationId xmlns:a16="http://schemas.microsoft.com/office/drawing/2014/main" id="{30593A3B-2447-8BDD-301A-E6E0D9EB6932}"/>
              </a:ext>
            </a:extLst>
          </p:cNvPr>
          <p:cNvGrpSpPr/>
          <p:nvPr/>
        </p:nvGrpSpPr>
        <p:grpSpPr>
          <a:xfrm>
            <a:off x="8361942" y="2088484"/>
            <a:ext cx="829544" cy="227831"/>
            <a:chOff x="0" y="0"/>
            <a:chExt cx="1539457" cy="428090"/>
          </a:xfrm>
        </p:grpSpPr>
        <p:grpSp>
          <p:nvGrpSpPr>
            <p:cNvPr id="9" name="Group 12">
              <a:extLst>
                <a:ext uri="{FF2B5EF4-FFF2-40B4-BE49-F238E27FC236}">
                  <a16:creationId xmlns:a16="http://schemas.microsoft.com/office/drawing/2014/main" id="{5AAF7FDF-B219-40EA-ED55-1F307E0A8B02}"/>
                </a:ext>
              </a:extLst>
            </p:cNvPr>
            <p:cNvGrpSpPr/>
            <p:nvPr/>
          </p:nvGrpSpPr>
          <p:grpSpPr>
            <a:xfrm>
              <a:off x="0" y="0"/>
              <a:ext cx="428090" cy="428090"/>
              <a:chOff x="0" y="0"/>
              <a:chExt cx="812800" cy="812800"/>
            </a:xfrm>
          </p:grpSpPr>
          <p:sp>
            <p:nvSpPr>
              <p:cNvPr id="16" name="Freeform 13">
                <a:extLst>
                  <a:ext uri="{FF2B5EF4-FFF2-40B4-BE49-F238E27FC236}">
                    <a16:creationId xmlns:a16="http://schemas.microsoft.com/office/drawing/2014/main" id="{5053CBD9-86BB-A87B-1A0C-E62AF82EA1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7" name="TextBox 14">
                <a:extLst>
                  <a:ext uri="{FF2B5EF4-FFF2-40B4-BE49-F238E27FC236}">
                    <a16:creationId xmlns:a16="http://schemas.microsoft.com/office/drawing/2014/main" id="{1FAAC396-FA09-54FA-9B94-B001FB225D1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5">
              <a:extLst>
                <a:ext uri="{FF2B5EF4-FFF2-40B4-BE49-F238E27FC236}">
                  <a16:creationId xmlns:a16="http://schemas.microsoft.com/office/drawing/2014/main" id="{8960A0BA-0545-EB67-5995-3776156023A2}"/>
                </a:ext>
              </a:extLst>
            </p:cNvPr>
            <p:cNvGrpSpPr/>
            <p:nvPr/>
          </p:nvGrpSpPr>
          <p:grpSpPr>
            <a:xfrm>
              <a:off x="556206" y="0"/>
              <a:ext cx="428090" cy="428090"/>
              <a:chOff x="0" y="0"/>
              <a:chExt cx="812800" cy="812800"/>
            </a:xfrm>
          </p:grpSpPr>
          <p:sp>
            <p:nvSpPr>
              <p:cNvPr id="14" name="Freeform 16">
                <a:extLst>
                  <a:ext uri="{FF2B5EF4-FFF2-40B4-BE49-F238E27FC236}">
                    <a16:creationId xmlns:a16="http://schemas.microsoft.com/office/drawing/2014/main" id="{0F163CA3-AF7C-6C26-2B04-7E04D961322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5" name="TextBox 17">
                <a:extLst>
                  <a:ext uri="{FF2B5EF4-FFF2-40B4-BE49-F238E27FC236}">
                    <a16:creationId xmlns:a16="http://schemas.microsoft.com/office/drawing/2014/main" id="{3DB35210-D67D-5430-59F0-01DADB7C0D8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8">
              <a:extLst>
                <a:ext uri="{FF2B5EF4-FFF2-40B4-BE49-F238E27FC236}">
                  <a16:creationId xmlns:a16="http://schemas.microsoft.com/office/drawing/2014/main" id="{AAE89991-8E23-9A43-CC88-67B7516D4468}"/>
                </a:ext>
              </a:extLst>
            </p:cNvPr>
            <p:cNvGrpSpPr/>
            <p:nvPr/>
          </p:nvGrpSpPr>
          <p:grpSpPr>
            <a:xfrm>
              <a:off x="1111367" y="0"/>
              <a:ext cx="428090" cy="428090"/>
              <a:chOff x="0" y="0"/>
              <a:chExt cx="812800" cy="812800"/>
            </a:xfrm>
          </p:grpSpPr>
          <p:sp>
            <p:nvSpPr>
              <p:cNvPr id="12" name="Freeform 19">
                <a:extLst>
                  <a:ext uri="{FF2B5EF4-FFF2-40B4-BE49-F238E27FC236}">
                    <a16:creationId xmlns:a16="http://schemas.microsoft.com/office/drawing/2014/main" id="{6AFE67D1-A969-C200-9570-2B05D7575F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3" name="TextBox 20">
                <a:extLst>
                  <a:ext uri="{FF2B5EF4-FFF2-40B4-BE49-F238E27FC236}">
                    <a16:creationId xmlns:a16="http://schemas.microsoft.com/office/drawing/2014/main" id="{A5F5BCE3-9026-15C2-70AA-347A849A4107}"/>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8" name="TextBox 10">
            <a:extLst>
              <a:ext uri="{FF2B5EF4-FFF2-40B4-BE49-F238E27FC236}">
                <a16:creationId xmlns:a16="http://schemas.microsoft.com/office/drawing/2014/main" id="{BF878472-A4DB-E3C9-A067-0DFE6E9E860B}"/>
              </a:ext>
            </a:extLst>
          </p:cNvPr>
          <p:cNvSpPr txBox="1"/>
          <p:nvPr/>
        </p:nvSpPr>
        <p:spPr>
          <a:xfrm>
            <a:off x="1841655" y="2654780"/>
            <a:ext cx="7550746" cy="4681859"/>
          </a:xfrm>
          <a:prstGeom prst="rect">
            <a:avLst/>
          </a:prstGeom>
        </p:spPr>
        <p:txBody>
          <a:bodyPr wrap="square" lIns="0" tIns="0" rIns="0" bIns="0" rtlCol="0" anchor="t">
            <a:spAutoFit/>
          </a:bodyPr>
          <a:lstStyle/>
          <a:p>
            <a:pPr marL="342900" lvl="0" indent="-342900">
              <a:lnSpc>
                <a:spcPts val="4134"/>
              </a:lnSpc>
              <a:spcBef>
                <a:spcPct val="0"/>
              </a:spcBef>
              <a:buFontTx/>
              <a:buChar char="-"/>
            </a:pPr>
            <a:r>
              <a:rPr lang="en-US" sz="2400" dirty="0">
                <a:solidFill>
                  <a:srgbClr val="FFFFFF"/>
                </a:solidFill>
                <a:latin typeface="Asap Condensed Bold"/>
              </a:rPr>
              <a:t>Mathematical representation of words</a:t>
            </a:r>
          </a:p>
          <a:p>
            <a:pPr marL="342900" lvl="0" indent="-342900">
              <a:lnSpc>
                <a:spcPts val="4134"/>
              </a:lnSpc>
              <a:spcBef>
                <a:spcPct val="0"/>
              </a:spcBef>
              <a:buFontTx/>
              <a:buChar char="-"/>
            </a:pPr>
            <a:r>
              <a:rPr lang="en-US" sz="2400" dirty="0">
                <a:solidFill>
                  <a:srgbClr val="FFFFFF"/>
                </a:solidFill>
                <a:latin typeface="Asap Condensed Bold"/>
              </a:rPr>
              <a:t>Represented in an array , where the array elements represent a feature or dimension</a:t>
            </a:r>
          </a:p>
          <a:p>
            <a:pPr marL="342900" lvl="0" indent="-342900">
              <a:lnSpc>
                <a:spcPts val="4134"/>
              </a:lnSpc>
              <a:spcBef>
                <a:spcPct val="0"/>
              </a:spcBef>
              <a:buFontTx/>
              <a:buChar char="-"/>
            </a:pPr>
            <a:r>
              <a:rPr lang="en-US" sz="2400" dirty="0">
                <a:solidFill>
                  <a:srgbClr val="FFFFFF"/>
                </a:solidFill>
                <a:latin typeface="Asap Condensed Bold"/>
              </a:rPr>
              <a:t>Combination of elements shows the meaning or context of the word</a:t>
            </a:r>
          </a:p>
          <a:p>
            <a:pPr marL="342900" lvl="0" indent="-342900">
              <a:lnSpc>
                <a:spcPts val="4134"/>
              </a:lnSpc>
              <a:spcBef>
                <a:spcPct val="0"/>
              </a:spcBef>
              <a:buFontTx/>
              <a:buChar char="-"/>
            </a:pPr>
            <a:endParaRPr lang="en-US" sz="2400" dirty="0">
              <a:solidFill>
                <a:srgbClr val="FFFFFF"/>
              </a:solidFill>
              <a:latin typeface="Asap Condensed Bold"/>
            </a:endParaRPr>
          </a:p>
          <a:p>
            <a:pPr marL="342900" lvl="0" indent="-342900">
              <a:lnSpc>
                <a:spcPts val="4134"/>
              </a:lnSpc>
              <a:spcBef>
                <a:spcPct val="0"/>
              </a:spcBef>
              <a:buFontTx/>
              <a:buChar char="-"/>
            </a:pPr>
            <a:r>
              <a:rPr lang="en-US" sz="2400" dirty="0">
                <a:solidFill>
                  <a:srgbClr val="FFFFFF"/>
                </a:solidFill>
                <a:latin typeface="Asap Condensed Bold"/>
              </a:rPr>
              <a:t>EG : CAT – Features : [size, breed, behavior]</a:t>
            </a:r>
          </a:p>
          <a:p>
            <a:pPr marL="342900" lvl="0" indent="-342900">
              <a:lnSpc>
                <a:spcPts val="4134"/>
              </a:lnSpc>
              <a:spcBef>
                <a:spcPct val="0"/>
              </a:spcBef>
              <a:buFontTx/>
              <a:buChar char="-"/>
            </a:pPr>
            <a:r>
              <a:rPr lang="en-US" sz="2400" dirty="0">
                <a:solidFill>
                  <a:srgbClr val="FFFFFF"/>
                </a:solidFill>
                <a:latin typeface="Asap Condensed Bold"/>
              </a:rPr>
              <a:t>Representation: [0.2, 0.5, 0.8]</a:t>
            </a:r>
          </a:p>
          <a:p>
            <a:pPr marL="0" lvl="0" indent="0" algn="ctr">
              <a:lnSpc>
                <a:spcPts val="4134"/>
              </a:lnSpc>
              <a:spcBef>
                <a:spcPct val="0"/>
              </a:spcBef>
            </a:pPr>
            <a:endParaRPr lang="en-US" sz="2400" u="none" strike="noStrike" dirty="0">
              <a:solidFill>
                <a:srgbClr val="FFFFFF"/>
              </a:solidFill>
              <a:latin typeface="Asap Condensed Bold"/>
            </a:endParaRPr>
          </a:p>
        </p:txBody>
      </p:sp>
    </p:spTree>
    <p:extLst>
      <p:ext uri="{BB962C8B-B14F-4D97-AF65-F5344CB8AC3E}">
        <p14:creationId xmlns:p14="http://schemas.microsoft.com/office/powerpoint/2010/main" val="1738407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712958" y="431259"/>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VECTORS </a:t>
            </a:r>
            <a:r>
              <a:rPr lang="en-US" sz="4000" b="1" dirty="0">
                <a:solidFill>
                  <a:srgbClr val="FFFFFF"/>
                </a:solidFill>
                <a:latin typeface="Asap Condensed Bold"/>
              </a:rPr>
              <a:t>-</a:t>
            </a:r>
            <a:r>
              <a:rPr lang="en-US" sz="4000" b="1" u="none" strike="noStrike" dirty="0">
                <a:solidFill>
                  <a:srgbClr val="FFFFFF"/>
                </a:solidFill>
                <a:latin typeface="Asap Condensed Bold"/>
              </a:rPr>
              <a:t> III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3D16BF85-9801-A658-79ED-4172D8CCF92A}"/>
              </a:ext>
            </a:extLst>
          </p:cNvPr>
          <p:cNvSpPr txBox="1"/>
          <p:nvPr/>
        </p:nvSpPr>
        <p:spPr>
          <a:xfrm>
            <a:off x="910724" y="1667515"/>
            <a:ext cx="6894879" cy="1246495"/>
          </a:xfrm>
          <a:prstGeom prst="rect">
            <a:avLst/>
          </a:prstGeom>
          <a:noFill/>
        </p:spPr>
        <p:txBody>
          <a:bodyPr wrap="square">
            <a:spAutoFit/>
          </a:bodyPr>
          <a:lstStyle/>
          <a:p>
            <a:pPr algn="just"/>
            <a:r>
              <a:rPr lang="en-US" sz="2500" dirty="0">
                <a:solidFill>
                  <a:srgbClr val="FFFFFF"/>
                </a:solidFill>
                <a:latin typeface="Asap Condensed Bold"/>
              </a:rPr>
              <a:t>WORD2VEC </a:t>
            </a:r>
            <a:r>
              <a:rPr lang="en-US" sz="2500" dirty="0">
                <a:solidFill>
                  <a:schemeClr val="bg1"/>
                </a:solidFill>
                <a:latin typeface="Asap Condensed Bold"/>
              </a:rPr>
              <a:t>– converts the words to 32 or more dimensional vectors by considering the semantics as well as the order of appearance.</a:t>
            </a:r>
            <a:endParaRPr lang="en-US" sz="2500" dirty="0">
              <a:solidFill>
                <a:schemeClr val="bg1"/>
              </a:solidFill>
            </a:endParaRPr>
          </a:p>
        </p:txBody>
      </p:sp>
      <p:pic>
        <p:nvPicPr>
          <p:cNvPr id="3074" name="Picture 2" descr="3dplot">
            <a:extLst>
              <a:ext uri="{FF2B5EF4-FFF2-40B4-BE49-F238E27FC236}">
                <a16:creationId xmlns:a16="http://schemas.microsoft.com/office/drawing/2014/main" id="{C4EC6E4B-4C82-9F01-47BC-701D73324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0601" y="1796065"/>
            <a:ext cx="5917491" cy="45091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720A95-CBC8-255A-2B3F-9D2066B816B2}"/>
              </a:ext>
            </a:extLst>
          </p:cNvPr>
          <p:cNvSpPr txBox="1"/>
          <p:nvPr/>
        </p:nvSpPr>
        <p:spPr>
          <a:xfrm>
            <a:off x="761218" y="3834541"/>
            <a:ext cx="7193890" cy="4324261"/>
          </a:xfrm>
          <a:prstGeom prst="rect">
            <a:avLst/>
          </a:prstGeom>
          <a:noFill/>
        </p:spPr>
        <p:txBody>
          <a:bodyPr wrap="square">
            <a:spAutoFit/>
          </a:bodyPr>
          <a:lstStyle/>
          <a:p>
            <a:pPr algn="just"/>
            <a:r>
              <a:rPr lang="en-US" sz="2500" b="1" dirty="0">
                <a:solidFill>
                  <a:schemeClr val="bg1"/>
                </a:solidFill>
              </a:rPr>
              <a:t>CORPUS</a:t>
            </a:r>
            <a:r>
              <a:rPr lang="en-US" sz="2500" dirty="0">
                <a:solidFill>
                  <a:schemeClr val="bg1"/>
                </a:solidFill>
              </a:rPr>
              <a:t> – [Bee, Eagle, Goose, Helicopter, Drone, Rocket, Jet]</a:t>
            </a:r>
          </a:p>
          <a:p>
            <a:pPr algn="just"/>
            <a:endParaRPr lang="en-US" sz="2500" dirty="0">
              <a:solidFill>
                <a:schemeClr val="bg1"/>
              </a:solidFill>
            </a:endParaRPr>
          </a:p>
          <a:p>
            <a:pPr algn="just"/>
            <a:r>
              <a:rPr lang="en-US" sz="2500" b="1" dirty="0">
                <a:solidFill>
                  <a:schemeClr val="bg1"/>
                </a:solidFill>
              </a:rPr>
              <a:t>CONTEXT</a:t>
            </a:r>
            <a:r>
              <a:rPr lang="en-US" sz="2500" dirty="0">
                <a:solidFill>
                  <a:schemeClr val="bg1"/>
                </a:solidFill>
              </a:rPr>
              <a:t> – [Wings, Engine, Sky]</a:t>
            </a:r>
          </a:p>
          <a:p>
            <a:pPr algn="just"/>
            <a:endParaRPr lang="en-US" sz="2500" dirty="0">
              <a:solidFill>
                <a:schemeClr val="bg1"/>
              </a:solidFill>
            </a:endParaRPr>
          </a:p>
          <a:p>
            <a:pPr algn="just"/>
            <a:r>
              <a:rPr lang="en-US" sz="2500" dirty="0">
                <a:solidFill>
                  <a:schemeClr val="bg1"/>
                </a:solidFill>
              </a:rPr>
              <a:t>    </a:t>
            </a:r>
            <a:r>
              <a:rPr lang="en-US" sz="2500" dirty="0" err="1">
                <a:solidFill>
                  <a:schemeClr val="bg1"/>
                </a:solidFill>
              </a:rPr>
              <a:t>Eg</a:t>
            </a:r>
            <a:r>
              <a:rPr lang="en-US" sz="2500" dirty="0">
                <a:solidFill>
                  <a:schemeClr val="bg1"/>
                </a:solidFill>
              </a:rPr>
              <a:t> : 	Bee – Wings &amp; Sky – [3, 0, 2]</a:t>
            </a:r>
          </a:p>
          <a:p>
            <a:pPr algn="just"/>
            <a:r>
              <a:rPr lang="en-US" sz="2500" dirty="0">
                <a:solidFill>
                  <a:schemeClr val="bg1"/>
                </a:solidFill>
              </a:rPr>
              <a:t>       	Drone – Engine &amp; Sky – [0, 3, 3]</a:t>
            </a:r>
          </a:p>
          <a:p>
            <a:pPr algn="just"/>
            <a:r>
              <a:rPr lang="en-US" sz="2500" dirty="0">
                <a:solidFill>
                  <a:schemeClr val="bg1"/>
                </a:solidFill>
              </a:rPr>
              <a:t>       	Goose -  Wings &amp; Sky – [2, 0, 4]</a:t>
            </a:r>
          </a:p>
          <a:p>
            <a:pPr algn="just"/>
            <a:endParaRPr lang="en-US" sz="2500" dirty="0">
              <a:solidFill>
                <a:schemeClr val="bg1"/>
              </a:solidFill>
            </a:endParaRPr>
          </a:p>
          <a:p>
            <a:pPr algn="just"/>
            <a:endParaRPr lang="en-US" sz="2500" dirty="0">
              <a:solidFill>
                <a:schemeClr val="bg1"/>
              </a:solidFill>
            </a:endParaRPr>
          </a:p>
          <a:p>
            <a:pPr algn="just"/>
            <a:endParaRPr lang="en-US" sz="2500" dirty="0">
              <a:solidFill>
                <a:schemeClr val="bg1"/>
              </a:solidFill>
            </a:endParaRPr>
          </a:p>
        </p:txBody>
      </p:sp>
    </p:spTree>
    <p:extLst>
      <p:ext uri="{BB962C8B-B14F-4D97-AF65-F5344CB8AC3E}">
        <p14:creationId xmlns:p14="http://schemas.microsoft.com/office/powerpoint/2010/main" val="3334997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440965"/>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VECTORS </a:t>
            </a:r>
            <a:r>
              <a:rPr lang="en-US" sz="4000" b="1" dirty="0">
                <a:solidFill>
                  <a:srgbClr val="FFFFFF"/>
                </a:solidFill>
                <a:latin typeface="Asap Condensed Bold"/>
              </a:rPr>
              <a:t>-</a:t>
            </a:r>
            <a:r>
              <a:rPr lang="en-US" sz="4000" b="1" u="none" strike="noStrike" dirty="0">
                <a:solidFill>
                  <a:srgbClr val="FFFFFF"/>
                </a:solidFill>
                <a:latin typeface="Asap Condensed Bold"/>
              </a:rPr>
              <a:t> III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6146" name="Picture 2" descr="Evolution of Natural Language Processing">
            <a:extLst>
              <a:ext uri="{FF2B5EF4-FFF2-40B4-BE49-F238E27FC236}">
                <a16:creationId xmlns:a16="http://schemas.microsoft.com/office/drawing/2014/main" id="{1A5ABC87-79BF-7AE9-4C47-8C781685B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822" y="2197881"/>
            <a:ext cx="7176756" cy="383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952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0">
            <a:extLst>
              <a:ext uri="{FF2B5EF4-FFF2-40B4-BE49-F238E27FC236}">
                <a16:creationId xmlns:a16="http://schemas.microsoft.com/office/drawing/2014/main" id="{7DD79F9A-D817-793B-9E3C-85CA51D69A31}"/>
              </a:ext>
            </a:extLst>
          </p:cNvPr>
          <p:cNvSpPr txBox="1"/>
          <p:nvPr/>
        </p:nvSpPr>
        <p:spPr>
          <a:xfrm>
            <a:off x="1482412" y="1041497"/>
            <a:ext cx="8561033" cy="3343223"/>
          </a:xfrm>
          <a:prstGeom prst="rect">
            <a:avLst/>
          </a:prstGeom>
        </p:spPr>
        <p:txBody>
          <a:bodyPr wrap="square" lIns="0" tIns="0" rIns="0" bIns="0" rtlCol="0" anchor="t">
            <a:spAutoFit/>
          </a:bodyPr>
          <a:lstStyle/>
          <a:p>
            <a:pPr marL="0" lvl="0" indent="0" algn="ctr">
              <a:lnSpc>
                <a:spcPct val="150000"/>
              </a:lnSpc>
              <a:spcBef>
                <a:spcPct val="0"/>
              </a:spcBef>
            </a:pPr>
            <a:r>
              <a:rPr lang="en-US" sz="5000" b="1" u="none" strike="noStrike" dirty="0">
                <a:solidFill>
                  <a:srgbClr val="FFFFFF"/>
                </a:solidFill>
                <a:latin typeface="Asap Condensed Bold"/>
              </a:rPr>
              <a:t>Adventure into Computational Linguistics : Exploring the wonders of Language Models</a:t>
            </a:r>
          </a:p>
        </p:txBody>
      </p:sp>
      <p:pic>
        <p:nvPicPr>
          <p:cNvPr id="7" name="Picture 29">
            <a:extLst>
              <a:ext uri="{FF2B5EF4-FFF2-40B4-BE49-F238E27FC236}">
                <a16:creationId xmlns:a16="http://schemas.microsoft.com/office/drawing/2014/main" id="{826D5D3A-1E2F-5460-1224-B62DF7328437}"/>
              </a:ext>
            </a:extLst>
          </p:cNvPr>
          <p:cNvPicPr>
            <a:picLocks noChangeAspect="1"/>
          </p:cNvPicPr>
          <p:nvPr/>
        </p:nvPicPr>
        <p:blipFill>
          <a:blip r:embed="rId2"/>
          <a:srcRect/>
          <a:stretch>
            <a:fillRect/>
          </a:stretch>
        </p:blipFill>
        <p:spPr>
          <a:xfrm>
            <a:off x="10315097" y="818831"/>
            <a:ext cx="4021081" cy="6591937"/>
          </a:xfrm>
          <a:prstGeom prst="rect">
            <a:avLst/>
          </a:prstGeom>
        </p:spPr>
      </p:pic>
    </p:spTree>
    <p:extLst>
      <p:ext uri="{BB962C8B-B14F-4D97-AF65-F5344CB8AC3E}">
        <p14:creationId xmlns:p14="http://schemas.microsoft.com/office/powerpoint/2010/main" val="1130265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Rounded Rectangle 3">
            <a:extLst>
              <a:ext uri="{FF2B5EF4-FFF2-40B4-BE49-F238E27FC236}">
                <a16:creationId xmlns:a16="http://schemas.microsoft.com/office/drawing/2014/main" id="{3AAF6C97-1CCD-8374-D73A-CBEC7BBC89C8}"/>
              </a:ext>
            </a:extLst>
          </p:cNvPr>
          <p:cNvSpPr/>
          <p:nvPr/>
        </p:nvSpPr>
        <p:spPr bwMode="auto">
          <a:xfrm>
            <a:off x="3073990" y="1632111"/>
            <a:ext cx="8482420" cy="5355720"/>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3E621F4D-F23F-F08F-0828-BD4E1DB59EA9}"/>
              </a:ext>
            </a:extLst>
          </p:cNvPr>
          <p:cNvCxnSpPr>
            <a:cxnSpLocks/>
          </p:cNvCxnSpPr>
          <p:nvPr/>
        </p:nvCxnSpPr>
        <p:spPr>
          <a:xfrm>
            <a:off x="3095887" y="2331576"/>
            <a:ext cx="8438625"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11">
            <a:extLst>
              <a:ext uri="{FF2B5EF4-FFF2-40B4-BE49-F238E27FC236}">
                <a16:creationId xmlns:a16="http://schemas.microsoft.com/office/drawing/2014/main" id="{30593A3B-2447-8BDD-301A-E6E0D9EB6932}"/>
              </a:ext>
            </a:extLst>
          </p:cNvPr>
          <p:cNvGrpSpPr/>
          <p:nvPr/>
        </p:nvGrpSpPr>
        <p:grpSpPr>
          <a:xfrm>
            <a:off x="10106336" y="1910131"/>
            <a:ext cx="829544" cy="227831"/>
            <a:chOff x="0" y="0"/>
            <a:chExt cx="1539457" cy="428090"/>
          </a:xfrm>
        </p:grpSpPr>
        <p:grpSp>
          <p:nvGrpSpPr>
            <p:cNvPr id="9" name="Group 12">
              <a:extLst>
                <a:ext uri="{FF2B5EF4-FFF2-40B4-BE49-F238E27FC236}">
                  <a16:creationId xmlns:a16="http://schemas.microsoft.com/office/drawing/2014/main" id="{5AAF7FDF-B219-40EA-ED55-1F307E0A8B02}"/>
                </a:ext>
              </a:extLst>
            </p:cNvPr>
            <p:cNvGrpSpPr/>
            <p:nvPr/>
          </p:nvGrpSpPr>
          <p:grpSpPr>
            <a:xfrm>
              <a:off x="0" y="0"/>
              <a:ext cx="428090" cy="428090"/>
              <a:chOff x="0" y="0"/>
              <a:chExt cx="812800" cy="812800"/>
            </a:xfrm>
          </p:grpSpPr>
          <p:sp>
            <p:nvSpPr>
              <p:cNvPr id="16" name="Freeform 13">
                <a:extLst>
                  <a:ext uri="{FF2B5EF4-FFF2-40B4-BE49-F238E27FC236}">
                    <a16:creationId xmlns:a16="http://schemas.microsoft.com/office/drawing/2014/main" id="{5053CBD9-86BB-A87B-1A0C-E62AF82EA1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7" name="TextBox 14">
                <a:extLst>
                  <a:ext uri="{FF2B5EF4-FFF2-40B4-BE49-F238E27FC236}">
                    <a16:creationId xmlns:a16="http://schemas.microsoft.com/office/drawing/2014/main" id="{1FAAC396-FA09-54FA-9B94-B001FB225D1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5">
              <a:extLst>
                <a:ext uri="{FF2B5EF4-FFF2-40B4-BE49-F238E27FC236}">
                  <a16:creationId xmlns:a16="http://schemas.microsoft.com/office/drawing/2014/main" id="{8960A0BA-0545-EB67-5995-3776156023A2}"/>
                </a:ext>
              </a:extLst>
            </p:cNvPr>
            <p:cNvGrpSpPr/>
            <p:nvPr/>
          </p:nvGrpSpPr>
          <p:grpSpPr>
            <a:xfrm>
              <a:off x="556206" y="0"/>
              <a:ext cx="428090" cy="428090"/>
              <a:chOff x="0" y="0"/>
              <a:chExt cx="812800" cy="812800"/>
            </a:xfrm>
          </p:grpSpPr>
          <p:sp>
            <p:nvSpPr>
              <p:cNvPr id="14" name="Freeform 16">
                <a:extLst>
                  <a:ext uri="{FF2B5EF4-FFF2-40B4-BE49-F238E27FC236}">
                    <a16:creationId xmlns:a16="http://schemas.microsoft.com/office/drawing/2014/main" id="{0F163CA3-AF7C-6C26-2B04-7E04D961322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5" name="TextBox 17">
                <a:extLst>
                  <a:ext uri="{FF2B5EF4-FFF2-40B4-BE49-F238E27FC236}">
                    <a16:creationId xmlns:a16="http://schemas.microsoft.com/office/drawing/2014/main" id="{3DB35210-D67D-5430-59F0-01DADB7C0D8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8">
              <a:extLst>
                <a:ext uri="{FF2B5EF4-FFF2-40B4-BE49-F238E27FC236}">
                  <a16:creationId xmlns:a16="http://schemas.microsoft.com/office/drawing/2014/main" id="{AAE89991-8E23-9A43-CC88-67B7516D4468}"/>
                </a:ext>
              </a:extLst>
            </p:cNvPr>
            <p:cNvGrpSpPr/>
            <p:nvPr/>
          </p:nvGrpSpPr>
          <p:grpSpPr>
            <a:xfrm>
              <a:off x="1111367" y="0"/>
              <a:ext cx="428090" cy="428090"/>
              <a:chOff x="0" y="0"/>
              <a:chExt cx="812800" cy="812800"/>
            </a:xfrm>
          </p:grpSpPr>
          <p:sp>
            <p:nvSpPr>
              <p:cNvPr id="12" name="Freeform 19">
                <a:extLst>
                  <a:ext uri="{FF2B5EF4-FFF2-40B4-BE49-F238E27FC236}">
                    <a16:creationId xmlns:a16="http://schemas.microsoft.com/office/drawing/2014/main" id="{6AFE67D1-A969-C200-9570-2B05D7575F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3" name="TextBox 20">
                <a:extLst>
                  <a:ext uri="{FF2B5EF4-FFF2-40B4-BE49-F238E27FC236}">
                    <a16:creationId xmlns:a16="http://schemas.microsoft.com/office/drawing/2014/main" id="{A5F5BCE3-9026-15C2-70AA-347A849A4107}"/>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8" name="TextBox 10">
            <a:extLst>
              <a:ext uri="{FF2B5EF4-FFF2-40B4-BE49-F238E27FC236}">
                <a16:creationId xmlns:a16="http://schemas.microsoft.com/office/drawing/2014/main" id="{BF878472-A4DB-E3C9-A067-0DFE6E9E860B}"/>
              </a:ext>
            </a:extLst>
          </p:cNvPr>
          <p:cNvSpPr txBox="1"/>
          <p:nvPr/>
        </p:nvSpPr>
        <p:spPr>
          <a:xfrm>
            <a:off x="3414627" y="2940574"/>
            <a:ext cx="7801143" cy="3430234"/>
          </a:xfrm>
          <a:prstGeom prst="rect">
            <a:avLst/>
          </a:prstGeom>
        </p:spPr>
        <p:txBody>
          <a:bodyPr wrap="square" lIns="0" tIns="0" rIns="0" bIns="0" rtlCol="0" anchor="t">
            <a:spAutoFit/>
          </a:bodyPr>
          <a:lstStyle/>
          <a:p>
            <a:pPr algn="just"/>
            <a:r>
              <a:rPr lang="en-US" sz="2400" dirty="0">
                <a:solidFill>
                  <a:schemeClr val="bg1"/>
                </a:solidFill>
                <a:latin typeface="Asap Condensed Bold"/>
              </a:rPr>
              <a:t>-  Dense vector representation of words in a continuous vector space.</a:t>
            </a:r>
          </a:p>
          <a:p>
            <a:pPr algn="just"/>
            <a:endParaRPr lang="en-US" sz="2400" dirty="0">
              <a:solidFill>
                <a:schemeClr val="bg1"/>
              </a:solidFill>
              <a:latin typeface="Asap Condensed Bold"/>
            </a:endParaRPr>
          </a:p>
          <a:p>
            <a:pPr algn="just"/>
            <a:r>
              <a:rPr lang="en-US" sz="2400" dirty="0">
                <a:solidFill>
                  <a:schemeClr val="bg1"/>
                </a:solidFill>
                <a:latin typeface="Asap Condensed Bold"/>
              </a:rPr>
              <a:t>-  The vectors are in turn used to represent the data points with contextual understanding and meaning.</a:t>
            </a:r>
          </a:p>
          <a:p>
            <a:pPr algn="just"/>
            <a:endParaRPr lang="en-US" sz="2400" dirty="0">
              <a:solidFill>
                <a:schemeClr val="bg1"/>
              </a:solidFill>
              <a:latin typeface="Asap Condensed Bold"/>
            </a:endParaRPr>
          </a:p>
          <a:p>
            <a:pPr algn="just"/>
            <a:r>
              <a:rPr lang="en-US" sz="2400" dirty="0">
                <a:solidFill>
                  <a:schemeClr val="bg1"/>
                </a:solidFill>
                <a:latin typeface="Asap Condensed Bold"/>
              </a:rPr>
              <a:t>- Pulls the semantic relationship between words and contextual information</a:t>
            </a:r>
            <a:endParaRPr lang="en-US" sz="2400" dirty="0">
              <a:solidFill>
                <a:schemeClr val="bg1"/>
              </a:solidFill>
            </a:endParaRPr>
          </a:p>
          <a:p>
            <a:pPr marL="0" lvl="0" indent="0" algn="ctr">
              <a:lnSpc>
                <a:spcPts val="4134"/>
              </a:lnSpc>
              <a:spcBef>
                <a:spcPct val="0"/>
              </a:spcBef>
            </a:pPr>
            <a:endParaRPr lang="en-US" sz="2400" u="none" strike="noStrike" dirty="0">
              <a:solidFill>
                <a:srgbClr val="FFFFFF"/>
              </a:solidFill>
              <a:latin typeface="Asap Condensed Bold"/>
            </a:endParaRPr>
          </a:p>
        </p:txBody>
      </p:sp>
      <p:sp>
        <p:nvSpPr>
          <p:cNvPr id="2" name="TextBox 10">
            <a:extLst>
              <a:ext uri="{FF2B5EF4-FFF2-40B4-BE49-F238E27FC236}">
                <a16:creationId xmlns:a16="http://schemas.microsoft.com/office/drawing/2014/main" id="{6AB463CD-3449-C049-86A6-9E7ED261177E}"/>
              </a:ext>
            </a:extLst>
          </p:cNvPr>
          <p:cNvSpPr txBox="1"/>
          <p:nvPr/>
        </p:nvSpPr>
        <p:spPr>
          <a:xfrm>
            <a:off x="2552233" y="41261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WORD EMBEDDINGS</a:t>
            </a:r>
            <a:r>
              <a:rPr lang="en-US" sz="4000" b="1" dirty="0">
                <a:solidFill>
                  <a:srgbClr val="FFFFFF"/>
                </a:solidFill>
                <a:latin typeface="Asap Condensed Bold"/>
              </a:rPr>
              <a:t>-</a:t>
            </a:r>
            <a:r>
              <a:rPr lang="en-US" sz="4000" b="1" u="none" strike="noStrike" dirty="0">
                <a:solidFill>
                  <a:srgbClr val="FFFFFF"/>
                </a:solidFill>
                <a:latin typeface="Asap Condensed Bold"/>
              </a:rPr>
              <a:t> IV </a:t>
            </a:r>
          </a:p>
        </p:txBody>
      </p:sp>
    </p:spTree>
    <p:extLst>
      <p:ext uri="{BB962C8B-B14F-4D97-AF65-F5344CB8AC3E}">
        <p14:creationId xmlns:p14="http://schemas.microsoft.com/office/powerpoint/2010/main" val="1688785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403189"/>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WORD EMBEDDINGS</a:t>
            </a:r>
            <a:r>
              <a:rPr lang="en-US" sz="4000" b="1" dirty="0">
                <a:solidFill>
                  <a:srgbClr val="FFFFFF"/>
                </a:solidFill>
                <a:latin typeface="Asap Condensed Bold"/>
              </a:rPr>
              <a:t>-</a:t>
            </a:r>
            <a:r>
              <a:rPr lang="en-US" sz="4000" b="1" u="none" strike="noStrike" dirty="0">
                <a:solidFill>
                  <a:srgbClr val="FFFFFF"/>
                </a:solidFill>
                <a:latin typeface="Asap Condensed Bold"/>
              </a:rPr>
              <a:t> IV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7170" name="Picture 2" descr="Word embeddings : r/MLMemes">
            <a:extLst>
              <a:ext uri="{FF2B5EF4-FFF2-40B4-BE49-F238E27FC236}">
                <a16:creationId xmlns:a16="http://schemas.microsoft.com/office/drawing/2014/main" id="{80B1160A-49A0-206C-C0B0-5582EA689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340" y="1361697"/>
            <a:ext cx="5258623" cy="645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664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3D16BF85-9801-A658-79ED-4172D8CCF92A}"/>
              </a:ext>
            </a:extLst>
          </p:cNvPr>
          <p:cNvSpPr txBox="1"/>
          <p:nvPr/>
        </p:nvSpPr>
        <p:spPr>
          <a:xfrm>
            <a:off x="3344916" y="1756533"/>
            <a:ext cx="6894879" cy="1246495"/>
          </a:xfrm>
          <a:prstGeom prst="rect">
            <a:avLst/>
          </a:prstGeom>
          <a:noFill/>
        </p:spPr>
        <p:txBody>
          <a:bodyPr wrap="square">
            <a:spAutoFit/>
          </a:bodyPr>
          <a:lstStyle/>
          <a:p>
            <a:pPr algn="ctr"/>
            <a:r>
              <a:rPr lang="en-US" sz="2500" dirty="0">
                <a:solidFill>
                  <a:srgbClr val="FFFFFF"/>
                </a:solidFill>
                <a:latin typeface="Asap Condensed Bold"/>
              </a:rPr>
              <a:t> Sentence 1 : I like to eat apples</a:t>
            </a:r>
          </a:p>
          <a:p>
            <a:pPr algn="ctr"/>
            <a:r>
              <a:rPr lang="en-US" sz="2500" dirty="0">
                <a:solidFill>
                  <a:srgbClr val="FFFFFF"/>
                </a:solidFill>
                <a:latin typeface="Asap Condensed Bold"/>
              </a:rPr>
              <a:t> Sentence 2 : I like mangoes</a:t>
            </a:r>
          </a:p>
          <a:p>
            <a:pPr algn="ctr"/>
            <a:r>
              <a:rPr lang="en-US" sz="2500" dirty="0">
                <a:solidFill>
                  <a:srgbClr val="FFFFFF"/>
                </a:solidFill>
                <a:latin typeface="Asap Condensed Bold"/>
              </a:rPr>
              <a:t> Sentence 3 : I like eating oranges</a:t>
            </a:r>
            <a:endParaRPr lang="en-US" sz="2500" dirty="0"/>
          </a:p>
        </p:txBody>
      </p:sp>
      <p:sp>
        <p:nvSpPr>
          <p:cNvPr id="7" name="TextBox 10">
            <a:extLst>
              <a:ext uri="{FF2B5EF4-FFF2-40B4-BE49-F238E27FC236}">
                <a16:creationId xmlns:a16="http://schemas.microsoft.com/office/drawing/2014/main" id="{145773FE-9B09-EEFF-01C0-9DC4C34C3CA3}"/>
              </a:ext>
            </a:extLst>
          </p:cNvPr>
          <p:cNvSpPr txBox="1"/>
          <p:nvPr/>
        </p:nvSpPr>
        <p:spPr>
          <a:xfrm>
            <a:off x="2552233" y="442927"/>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WORD EMBEDDINGS</a:t>
            </a:r>
            <a:r>
              <a:rPr lang="en-US" sz="4000" b="1" dirty="0">
                <a:solidFill>
                  <a:srgbClr val="FFFFFF"/>
                </a:solidFill>
                <a:latin typeface="Asap Condensed Bold"/>
              </a:rPr>
              <a:t>-</a:t>
            </a:r>
            <a:r>
              <a:rPr lang="en-US" sz="4000" b="1" u="none" strike="noStrike" dirty="0">
                <a:solidFill>
                  <a:srgbClr val="FFFFFF"/>
                </a:solidFill>
                <a:latin typeface="Asap Condensed Bold"/>
              </a:rPr>
              <a:t> IV </a:t>
            </a:r>
          </a:p>
        </p:txBody>
      </p:sp>
      <p:sp>
        <p:nvSpPr>
          <p:cNvPr id="8" name="TextBox 7">
            <a:extLst>
              <a:ext uri="{FF2B5EF4-FFF2-40B4-BE49-F238E27FC236}">
                <a16:creationId xmlns:a16="http://schemas.microsoft.com/office/drawing/2014/main" id="{E287EE92-08D6-46C8-D581-BAA096C0359E}"/>
              </a:ext>
            </a:extLst>
          </p:cNvPr>
          <p:cNvSpPr txBox="1"/>
          <p:nvPr/>
        </p:nvSpPr>
        <p:spPr>
          <a:xfrm>
            <a:off x="3344915" y="4033058"/>
            <a:ext cx="7022974" cy="2862322"/>
          </a:xfrm>
          <a:prstGeom prst="rect">
            <a:avLst/>
          </a:prstGeom>
          <a:noFill/>
        </p:spPr>
        <p:txBody>
          <a:bodyPr wrap="square">
            <a:spAutoFit/>
          </a:bodyPr>
          <a:lstStyle/>
          <a:p>
            <a:pPr algn="ctr"/>
            <a:r>
              <a:rPr lang="en-US" sz="3000" b="1" dirty="0">
                <a:solidFill>
                  <a:srgbClr val="FFFFFF"/>
                </a:solidFill>
                <a:latin typeface="Asap Condensed Bold"/>
              </a:rPr>
              <a:t> ONE HOT ENCODING</a:t>
            </a:r>
          </a:p>
          <a:p>
            <a:pPr algn="ctr"/>
            <a:endParaRPr lang="en-US" sz="2500" dirty="0">
              <a:solidFill>
                <a:srgbClr val="FFFFFF"/>
              </a:solidFill>
              <a:latin typeface="Asap Condensed Bold"/>
            </a:endParaRPr>
          </a:p>
          <a:p>
            <a:pPr algn="ctr"/>
            <a:r>
              <a:rPr lang="en-US" sz="2500" dirty="0">
                <a:solidFill>
                  <a:srgbClr val="FFFFFF"/>
                </a:solidFill>
                <a:latin typeface="Asap Condensed Bold"/>
              </a:rPr>
              <a:t>Similarity index between sentences</a:t>
            </a:r>
          </a:p>
          <a:p>
            <a:pPr algn="ctr"/>
            <a:endParaRPr lang="en-US" sz="2500" dirty="0">
              <a:solidFill>
                <a:srgbClr val="FFFFFF"/>
              </a:solidFill>
              <a:latin typeface="Asap Condensed Bold"/>
            </a:endParaRPr>
          </a:p>
          <a:p>
            <a:pPr algn="ctr"/>
            <a:r>
              <a:rPr lang="en-US" sz="2500" dirty="0">
                <a:solidFill>
                  <a:srgbClr val="FFFFFF"/>
                </a:solidFill>
                <a:latin typeface="Asap Condensed Bold"/>
              </a:rPr>
              <a:t>1 &amp; 2 : [1, 1, 0, 0, 0]</a:t>
            </a:r>
          </a:p>
          <a:p>
            <a:pPr algn="ctr"/>
            <a:r>
              <a:rPr lang="en-US" sz="2500" dirty="0">
                <a:solidFill>
                  <a:srgbClr val="FFFFFF"/>
                </a:solidFill>
                <a:latin typeface="Asap Condensed Bold"/>
              </a:rPr>
              <a:t>1 &amp; 3 : [1, 1, 0, 0 ,0]</a:t>
            </a:r>
          </a:p>
          <a:p>
            <a:pPr algn="ctr"/>
            <a:r>
              <a:rPr lang="en-US" sz="2500" dirty="0">
                <a:solidFill>
                  <a:srgbClr val="FFFFFF"/>
                </a:solidFill>
                <a:latin typeface="Asap Condensed Bold"/>
              </a:rPr>
              <a:t>2 &amp; 3 : [1, 1, 0, 0]</a:t>
            </a:r>
            <a:endParaRPr lang="en-US" sz="2500" dirty="0"/>
          </a:p>
        </p:txBody>
      </p:sp>
    </p:spTree>
    <p:extLst>
      <p:ext uri="{BB962C8B-B14F-4D97-AF65-F5344CB8AC3E}">
        <p14:creationId xmlns:p14="http://schemas.microsoft.com/office/powerpoint/2010/main" val="2919582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3D16BF85-9801-A658-79ED-4172D8CCF92A}"/>
              </a:ext>
            </a:extLst>
          </p:cNvPr>
          <p:cNvSpPr txBox="1"/>
          <p:nvPr/>
        </p:nvSpPr>
        <p:spPr>
          <a:xfrm>
            <a:off x="3568603" y="3520142"/>
            <a:ext cx="6894879" cy="3170099"/>
          </a:xfrm>
          <a:prstGeom prst="rect">
            <a:avLst/>
          </a:prstGeom>
          <a:noFill/>
        </p:spPr>
        <p:txBody>
          <a:bodyPr wrap="square">
            <a:spAutoFit/>
          </a:bodyPr>
          <a:lstStyle/>
          <a:p>
            <a:pPr algn="ctr"/>
            <a:r>
              <a:rPr lang="en-US" sz="2500" dirty="0">
                <a:solidFill>
                  <a:srgbClr val="FFFFFF"/>
                </a:solidFill>
                <a:latin typeface="Asap Condensed Bold"/>
              </a:rPr>
              <a:t> </a:t>
            </a:r>
            <a:r>
              <a:rPr lang="en-US" sz="3000" dirty="0">
                <a:solidFill>
                  <a:srgbClr val="FFFFFF"/>
                </a:solidFill>
                <a:latin typeface="Asap Condensed Bold"/>
              </a:rPr>
              <a:t>Corpus with 10,000 sentences</a:t>
            </a:r>
          </a:p>
          <a:p>
            <a:pPr algn="ctr"/>
            <a:endParaRPr lang="en-US" sz="3000" dirty="0">
              <a:solidFill>
                <a:srgbClr val="FFFFFF"/>
              </a:solidFill>
              <a:latin typeface="Asap Condensed Bold"/>
            </a:endParaRPr>
          </a:p>
          <a:p>
            <a:pPr algn="ctr"/>
            <a:r>
              <a:rPr lang="en-US" sz="3000" dirty="0">
                <a:solidFill>
                  <a:srgbClr val="FFFFFF"/>
                </a:solidFill>
                <a:latin typeface="Asap Condensed Bold"/>
              </a:rPr>
              <a:t>400 features to be considered</a:t>
            </a:r>
          </a:p>
          <a:p>
            <a:pPr algn="ctr"/>
            <a:endParaRPr lang="en-US" sz="3000" dirty="0">
              <a:solidFill>
                <a:srgbClr val="FFFFFF"/>
              </a:solidFill>
              <a:latin typeface="Asap Condensed Bold"/>
            </a:endParaRPr>
          </a:p>
          <a:p>
            <a:pPr algn="ctr"/>
            <a:r>
              <a:rPr lang="en-US" sz="3000" dirty="0">
                <a:solidFill>
                  <a:srgbClr val="FFFFFF"/>
                </a:solidFill>
                <a:latin typeface="Asap Condensed Bold"/>
              </a:rPr>
              <a:t>How to construct the embeddings now ?</a:t>
            </a:r>
          </a:p>
          <a:p>
            <a:pPr algn="ctr"/>
            <a:endParaRPr lang="en-US" sz="2500" dirty="0">
              <a:solidFill>
                <a:srgbClr val="FFFFFF"/>
              </a:solidFill>
              <a:latin typeface="Asap Condensed Bold"/>
            </a:endParaRPr>
          </a:p>
          <a:p>
            <a:pPr algn="ctr"/>
            <a:endParaRPr lang="en-US" sz="2500" dirty="0"/>
          </a:p>
        </p:txBody>
      </p:sp>
      <p:sp>
        <p:nvSpPr>
          <p:cNvPr id="7" name="TextBox 10">
            <a:extLst>
              <a:ext uri="{FF2B5EF4-FFF2-40B4-BE49-F238E27FC236}">
                <a16:creationId xmlns:a16="http://schemas.microsoft.com/office/drawing/2014/main" id="{145773FE-9B09-EEFF-01C0-9DC4C34C3CA3}"/>
              </a:ext>
            </a:extLst>
          </p:cNvPr>
          <p:cNvSpPr txBox="1"/>
          <p:nvPr/>
        </p:nvSpPr>
        <p:spPr>
          <a:xfrm>
            <a:off x="2547961" y="53083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JUST IMAGINE !!!</a:t>
            </a:r>
          </a:p>
        </p:txBody>
      </p:sp>
      <p:sp>
        <p:nvSpPr>
          <p:cNvPr id="3" name="Rounded Rectangle 2">
            <a:extLst>
              <a:ext uri="{FF2B5EF4-FFF2-40B4-BE49-F238E27FC236}">
                <a16:creationId xmlns:a16="http://schemas.microsoft.com/office/drawing/2014/main" id="{906787BE-4252-6D34-3779-C0C56C921AAA}"/>
              </a:ext>
            </a:extLst>
          </p:cNvPr>
          <p:cNvSpPr/>
          <p:nvPr/>
        </p:nvSpPr>
        <p:spPr bwMode="auto">
          <a:xfrm>
            <a:off x="2686009" y="2283027"/>
            <a:ext cx="8708315" cy="4183419"/>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14466C84-5A12-159A-9F65-C9624F5E4351}"/>
              </a:ext>
            </a:extLst>
          </p:cNvPr>
          <p:cNvCxnSpPr>
            <a:cxnSpLocks/>
          </p:cNvCxnSpPr>
          <p:nvPr/>
        </p:nvCxnSpPr>
        <p:spPr>
          <a:xfrm>
            <a:off x="2810752" y="2911030"/>
            <a:ext cx="8583572"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66EB9F2-CB02-F297-6567-C3CF68BDC2BC}"/>
              </a:ext>
            </a:extLst>
          </p:cNvPr>
          <p:cNvGrpSpPr/>
          <p:nvPr/>
        </p:nvGrpSpPr>
        <p:grpSpPr>
          <a:xfrm>
            <a:off x="10048710" y="2506822"/>
            <a:ext cx="829544" cy="227831"/>
            <a:chOff x="0" y="0"/>
            <a:chExt cx="1539457" cy="428090"/>
          </a:xfrm>
        </p:grpSpPr>
        <p:grpSp>
          <p:nvGrpSpPr>
            <p:cNvPr id="12" name="Group 11">
              <a:extLst>
                <a:ext uri="{FF2B5EF4-FFF2-40B4-BE49-F238E27FC236}">
                  <a16:creationId xmlns:a16="http://schemas.microsoft.com/office/drawing/2014/main" id="{B65ED953-1BAB-33D2-7B60-09CA8CF60133}"/>
                </a:ext>
              </a:extLst>
            </p:cNvPr>
            <p:cNvGrpSpPr/>
            <p:nvPr/>
          </p:nvGrpSpPr>
          <p:grpSpPr>
            <a:xfrm>
              <a:off x="0" y="0"/>
              <a:ext cx="428090" cy="428090"/>
              <a:chOff x="0" y="0"/>
              <a:chExt cx="812800" cy="812800"/>
            </a:xfrm>
          </p:grpSpPr>
          <p:sp>
            <p:nvSpPr>
              <p:cNvPr id="19" name="Freeform 13">
                <a:extLst>
                  <a:ext uri="{FF2B5EF4-FFF2-40B4-BE49-F238E27FC236}">
                    <a16:creationId xmlns:a16="http://schemas.microsoft.com/office/drawing/2014/main" id="{6DB73CAA-8B07-3EB1-4F4E-F3EDF1A600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0" name="TextBox 14">
                <a:extLst>
                  <a:ext uri="{FF2B5EF4-FFF2-40B4-BE49-F238E27FC236}">
                    <a16:creationId xmlns:a16="http://schemas.microsoft.com/office/drawing/2014/main" id="{41CA1846-354C-A4CA-C306-90B8B81BED0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3" name="Group 15">
              <a:extLst>
                <a:ext uri="{FF2B5EF4-FFF2-40B4-BE49-F238E27FC236}">
                  <a16:creationId xmlns:a16="http://schemas.microsoft.com/office/drawing/2014/main" id="{BB8E91E0-3E30-46F3-A071-585043A59F32}"/>
                </a:ext>
              </a:extLst>
            </p:cNvPr>
            <p:cNvGrpSpPr/>
            <p:nvPr/>
          </p:nvGrpSpPr>
          <p:grpSpPr>
            <a:xfrm>
              <a:off x="556206" y="0"/>
              <a:ext cx="428090" cy="428090"/>
              <a:chOff x="0" y="0"/>
              <a:chExt cx="812800" cy="812800"/>
            </a:xfrm>
          </p:grpSpPr>
          <p:sp>
            <p:nvSpPr>
              <p:cNvPr id="17" name="Freeform 16">
                <a:extLst>
                  <a:ext uri="{FF2B5EF4-FFF2-40B4-BE49-F238E27FC236}">
                    <a16:creationId xmlns:a16="http://schemas.microsoft.com/office/drawing/2014/main" id="{C434254F-00E0-706C-E047-159CC8BF714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8" name="TextBox 17">
                <a:extLst>
                  <a:ext uri="{FF2B5EF4-FFF2-40B4-BE49-F238E27FC236}">
                    <a16:creationId xmlns:a16="http://schemas.microsoft.com/office/drawing/2014/main" id="{3D800832-8A5B-E5D0-A6CD-EEBCE0ED954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8">
              <a:extLst>
                <a:ext uri="{FF2B5EF4-FFF2-40B4-BE49-F238E27FC236}">
                  <a16:creationId xmlns:a16="http://schemas.microsoft.com/office/drawing/2014/main" id="{534CA2F0-3298-4497-887E-EAE2A5293C68}"/>
                </a:ext>
              </a:extLst>
            </p:cNvPr>
            <p:cNvGrpSpPr/>
            <p:nvPr/>
          </p:nvGrpSpPr>
          <p:grpSpPr>
            <a:xfrm>
              <a:off x="1111367" y="0"/>
              <a:ext cx="428090" cy="428090"/>
              <a:chOff x="0" y="0"/>
              <a:chExt cx="812800" cy="812800"/>
            </a:xfrm>
          </p:grpSpPr>
          <p:sp>
            <p:nvSpPr>
              <p:cNvPr id="15" name="Freeform 19">
                <a:extLst>
                  <a:ext uri="{FF2B5EF4-FFF2-40B4-BE49-F238E27FC236}">
                    <a16:creationId xmlns:a16="http://schemas.microsoft.com/office/drawing/2014/main" id="{930924F1-F767-8540-B798-BAF3FC5164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6" name="TextBox 20">
                <a:extLst>
                  <a:ext uri="{FF2B5EF4-FFF2-40B4-BE49-F238E27FC236}">
                    <a16:creationId xmlns:a16="http://schemas.microsoft.com/office/drawing/2014/main" id="{56C9A954-2AC5-5160-0EE1-CDA1C6A510FE}"/>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2638765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41261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WORD EMBEDDINGS</a:t>
            </a:r>
            <a:r>
              <a:rPr lang="en-US" sz="4000" b="1" dirty="0">
                <a:solidFill>
                  <a:srgbClr val="FFFFFF"/>
                </a:solidFill>
                <a:latin typeface="Asap Condensed Bold"/>
              </a:rPr>
              <a:t>-</a:t>
            </a:r>
            <a:r>
              <a:rPr lang="en-US" sz="4000" b="1" u="none" strike="noStrike" dirty="0">
                <a:solidFill>
                  <a:srgbClr val="FFFFFF"/>
                </a:solidFill>
                <a:latin typeface="Asap Condensed Bold"/>
              </a:rPr>
              <a:t> IV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5122" name="Picture 2" descr="A Deep Dive into NLP Tokenization and Encoding with Word and Sentence  Embeddings – Data Jenius">
            <a:extLst>
              <a:ext uri="{FF2B5EF4-FFF2-40B4-BE49-F238E27FC236}">
                <a16:creationId xmlns:a16="http://schemas.microsoft.com/office/drawing/2014/main" id="{B63DD050-05B6-A740-8FBC-A7803611A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41" y="1796065"/>
            <a:ext cx="8158440" cy="527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240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41261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WORD EMBEDDINGS</a:t>
            </a:r>
            <a:r>
              <a:rPr lang="en-US" sz="4000" b="1" dirty="0">
                <a:solidFill>
                  <a:srgbClr val="FFFFFF"/>
                </a:solidFill>
                <a:latin typeface="Asap Condensed Bold"/>
              </a:rPr>
              <a:t>-</a:t>
            </a:r>
            <a:r>
              <a:rPr lang="en-US" sz="4000" b="1" u="none" strike="noStrike" dirty="0">
                <a:solidFill>
                  <a:srgbClr val="FFFFFF"/>
                </a:solidFill>
                <a:latin typeface="Asap Condensed Bold"/>
              </a:rPr>
              <a:t> IV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1266" name="Picture 2">
            <a:extLst>
              <a:ext uri="{FF2B5EF4-FFF2-40B4-BE49-F238E27FC236}">
                <a16:creationId xmlns:a16="http://schemas.microsoft.com/office/drawing/2014/main" id="{68E40682-C327-D427-678C-7F139B193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19" y="1482899"/>
            <a:ext cx="11222342" cy="585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237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41261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GAME TIME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4" name="Picture 3" descr="A qr code with a colorful logo&#10;&#10;Description automatically generated">
            <a:extLst>
              <a:ext uri="{FF2B5EF4-FFF2-40B4-BE49-F238E27FC236}">
                <a16:creationId xmlns:a16="http://schemas.microsoft.com/office/drawing/2014/main" id="{D8E4ED35-3079-450C-62DE-9E8A01E74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422" y="1996069"/>
            <a:ext cx="5059556" cy="5059556"/>
          </a:xfrm>
          <a:prstGeom prst="rect">
            <a:avLst/>
          </a:prstGeom>
        </p:spPr>
      </p:pic>
    </p:spTree>
    <p:extLst>
      <p:ext uri="{BB962C8B-B14F-4D97-AF65-F5344CB8AC3E}">
        <p14:creationId xmlns:p14="http://schemas.microsoft.com/office/powerpoint/2010/main" val="1165359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326959"/>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RNNs </a:t>
            </a:r>
            <a:r>
              <a:rPr lang="en-US" sz="4000" b="1" dirty="0">
                <a:solidFill>
                  <a:srgbClr val="FFFFFF"/>
                </a:solidFill>
                <a:latin typeface="Asap Condensed Bold"/>
              </a:rPr>
              <a:t>-</a:t>
            </a:r>
            <a:r>
              <a:rPr lang="en-US" sz="4000" b="1" u="none" strike="noStrike" dirty="0">
                <a:solidFill>
                  <a:srgbClr val="FFFFFF"/>
                </a:solidFill>
                <a:latin typeface="Asap Condensed Bold"/>
              </a:rPr>
              <a:t> V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Rounded Rectangle 3">
            <a:extLst>
              <a:ext uri="{FF2B5EF4-FFF2-40B4-BE49-F238E27FC236}">
                <a16:creationId xmlns:a16="http://schemas.microsoft.com/office/drawing/2014/main" id="{3AAF6C97-1CCD-8374-D73A-CBEC7BBC89C8}"/>
              </a:ext>
            </a:extLst>
          </p:cNvPr>
          <p:cNvSpPr/>
          <p:nvPr/>
        </p:nvSpPr>
        <p:spPr bwMode="auto">
          <a:xfrm>
            <a:off x="711994" y="1310003"/>
            <a:ext cx="7010848" cy="6592638"/>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3E621F4D-F23F-F08F-0828-BD4E1DB59EA9}"/>
              </a:ext>
            </a:extLst>
          </p:cNvPr>
          <p:cNvCxnSpPr>
            <a:cxnSpLocks/>
          </p:cNvCxnSpPr>
          <p:nvPr/>
        </p:nvCxnSpPr>
        <p:spPr>
          <a:xfrm>
            <a:off x="742801" y="2095104"/>
            <a:ext cx="694387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11">
            <a:extLst>
              <a:ext uri="{FF2B5EF4-FFF2-40B4-BE49-F238E27FC236}">
                <a16:creationId xmlns:a16="http://schemas.microsoft.com/office/drawing/2014/main" id="{30593A3B-2447-8BDD-301A-E6E0D9EB6932}"/>
              </a:ext>
            </a:extLst>
          </p:cNvPr>
          <p:cNvGrpSpPr/>
          <p:nvPr/>
        </p:nvGrpSpPr>
        <p:grpSpPr>
          <a:xfrm>
            <a:off x="6035480" y="1534964"/>
            <a:ext cx="829544" cy="227831"/>
            <a:chOff x="0" y="0"/>
            <a:chExt cx="1539457" cy="428090"/>
          </a:xfrm>
        </p:grpSpPr>
        <p:grpSp>
          <p:nvGrpSpPr>
            <p:cNvPr id="9" name="Group 12">
              <a:extLst>
                <a:ext uri="{FF2B5EF4-FFF2-40B4-BE49-F238E27FC236}">
                  <a16:creationId xmlns:a16="http://schemas.microsoft.com/office/drawing/2014/main" id="{5AAF7FDF-B219-40EA-ED55-1F307E0A8B02}"/>
                </a:ext>
              </a:extLst>
            </p:cNvPr>
            <p:cNvGrpSpPr/>
            <p:nvPr/>
          </p:nvGrpSpPr>
          <p:grpSpPr>
            <a:xfrm>
              <a:off x="0" y="0"/>
              <a:ext cx="428090" cy="428090"/>
              <a:chOff x="0" y="0"/>
              <a:chExt cx="812800" cy="812800"/>
            </a:xfrm>
          </p:grpSpPr>
          <p:sp>
            <p:nvSpPr>
              <p:cNvPr id="16" name="Freeform 13">
                <a:extLst>
                  <a:ext uri="{FF2B5EF4-FFF2-40B4-BE49-F238E27FC236}">
                    <a16:creationId xmlns:a16="http://schemas.microsoft.com/office/drawing/2014/main" id="{5053CBD9-86BB-A87B-1A0C-E62AF82EA1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7" name="TextBox 14">
                <a:extLst>
                  <a:ext uri="{FF2B5EF4-FFF2-40B4-BE49-F238E27FC236}">
                    <a16:creationId xmlns:a16="http://schemas.microsoft.com/office/drawing/2014/main" id="{1FAAC396-FA09-54FA-9B94-B001FB225D1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5">
              <a:extLst>
                <a:ext uri="{FF2B5EF4-FFF2-40B4-BE49-F238E27FC236}">
                  <a16:creationId xmlns:a16="http://schemas.microsoft.com/office/drawing/2014/main" id="{8960A0BA-0545-EB67-5995-3776156023A2}"/>
                </a:ext>
              </a:extLst>
            </p:cNvPr>
            <p:cNvGrpSpPr/>
            <p:nvPr/>
          </p:nvGrpSpPr>
          <p:grpSpPr>
            <a:xfrm>
              <a:off x="556206" y="0"/>
              <a:ext cx="428090" cy="428090"/>
              <a:chOff x="0" y="0"/>
              <a:chExt cx="812800" cy="812800"/>
            </a:xfrm>
          </p:grpSpPr>
          <p:sp>
            <p:nvSpPr>
              <p:cNvPr id="14" name="Freeform 16">
                <a:extLst>
                  <a:ext uri="{FF2B5EF4-FFF2-40B4-BE49-F238E27FC236}">
                    <a16:creationId xmlns:a16="http://schemas.microsoft.com/office/drawing/2014/main" id="{0F163CA3-AF7C-6C26-2B04-7E04D961322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5" name="TextBox 17">
                <a:extLst>
                  <a:ext uri="{FF2B5EF4-FFF2-40B4-BE49-F238E27FC236}">
                    <a16:creationId xmlns:a16="http://schemas.microsoft.com/office/drawing/2014/main" id="{3DB35210-D67D-5430-59F0-01DADB7C0D8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8">
              <a:extLst>
                <a:ext uri="{FF2B5EF4-FFF2-40B4-BE49-F238E27FC236}">
                  <a16:creationId xmlns:a16="http://schemas.microsoft.com/office/drawing/2014/main" id="{AAE89991-8E23-9A43-CC88-67B7516D4468}"/>
                </a:ext>
              </a:extLst>
            </p:cNvPr>
            <p:cNvGrpSpPr/>
            <p:nvPr/>
          </p:nvGrpSpPr>
          <p:grpSpPr>
            <a:xfrm>
              <a:off x="1111367" y="0"/>
              <a:ext cx="428090" cy="428090"/>
              <a:chOff x="0" y="0"/>
              <a:chExt cx="812800" cy="812800"/>
            </a:xfrm>
          </p:grpSpPr>
          <p:sp>
            <p:nvSpPr>
              <p:cNvPr id="12" name="Freeform 19">
                <a:extLst>
                  <a:ext uri="{FF2B5EF4-FFF2-40B4-BE49-F238E27FC236}">
                    <a16:creationId xmlns:a16="http://schemas.microsoft.com/office/drawing/2014/main" id="{6AFE67D1-A969-C200-9570-2B05D7575F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3" name="TextBox 20">
                <a:extLst>
                  <a:ext uri="{FF2B5EF4-FFF2-40B4-BE49-F238E27FC236}">
                    <a16:creationId xmlns:a16="http://schemas.microsoft.com/office/drawing/2014/main" id="{A5F5BCE3-9026-15C2-70AA-347A849A4107}"/>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pic>
        <p:nvPicPr>
          <p:cNvPr id="27" name="Picture 26" descr="A diagram of a neural network&#10;&#10;Description automatically generated">
            <a:extLst>
              <a:ext uri="{FF2B5EF4-FFF2-40B4-BE49-F238E27FC236}">
                <a16:creationId xmlns:a16="http://schemas.microsoft.com/office/drawing/2014/main" id="{9F09FA1A-2E86-4DC5-9B38-942DEE40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732" y="2653951"/>
            <a:ext cx="6476816" cy="3229234"/>
          </a:xfrm>
          <a:prstGeom prst="rect">
            <a:avLst/>
          </a:prstGeom>
        </p:spPr>
      </p:pic>
      <p:pic>
        <p:nvPicPr>
          <p:cNvPr id="29" name="Picture 28">
            <a:extLst>
              <a:ext uri="{FF2B5EF4-FFF2-40B4-BE49-F238E27FC236}">
                <a16:creationId xmlns:a16="http://schemas.microsoft.com/office/drawing/2014/main" id="{BA10068E-1635-A30B-6588-240D32A5389C}"/>
              </a:ext>
            </a:extLst>
          </p:cNvPr>
          <p:cNvPicPr>
            <a:picLocks noChangeAspect="1"/>
          </p:cNvPicPr>
          <p:nvPr/>
        </p:nvPicPr>
        <p:blipFill>
          <a:blip r:embed="rId3"/>
          <a:stretch>
            <a:fillRect/>
          </a:stretch>
        </p:blipFill>
        <p:spPr>
          <a:xfrm>
            <a:off x="13411200" y="5117473"/>
            <a:ext cx="1219200" cy="1193800"/>
          </a:xfrm>
          <a:prstGeom prst="rect">
            <a:avLst/>
          </a:prstGeom>
        </p:spPr>
      </p:pic>
      <p:sp>
        <p:nvSpPr>
          <p:cNvPr id="30" name="TextBox 29">
            <a:extLst>
              <a:ext uri="{FF2B5EF4-FFF2-40B4-BE49-F238E27FC236}">
                <a16:creationId xmlns:a16="http://schemas.microsoft.com/office/drawing/2014/main" id="{0271E0FD-8601-1F39-81C9-00B4EC99DE30}"/>
              </a:ext>
            </a:extLst>
          </p:cNvPr>
          <p:cNvSpPr txBox="1"/>
          <p:nvPr/>
        </p:nvSpPr>
        <p:spPr>
          <a:xfrm>
            <a:off x="709021" y="2526537"/>
            <a:ext cx="6894879" cy="5093702"/>
          </a:xfrm>
          <a:prstGeom prst="rect">
            <a:avLst/>
          </a:prstGeom>
          <a:noFill/>
        </p:spPr>
        <p:txBody>
          <a:bodyPr wrap="square">
            <a:spAutoFit/>
          </a:bodyPr>
          <a:lstStyle/>
          <a:p>
            <a:pPr algn="ctr"/>
            <a:r>
              <a:rPr lang="en-US" sz="2500" dirty="0">
                <a:solidFill>
                  <a:srgbClr val="FFFFFF"/>
                </a:solidFill>
                <a:latin typeface="Asap Condensed Bold"/>
              </a:rPr>
              <a:t> </a:t>
            </a:r>
            <a:r>
              <a:rPr lang="en-US" sz="2500" b="1" dirty="0">
                <a:solidFill>
                  <a:srgbClr val="FFFFFF"/>
                </a:solidFill>
                <a:latin typeface="Asap Condensed Bold"/>
              </a:rPr>
              <a:t>RNNs &amp; Sequential Data – indeed a great match !</a:t>
            </a:r>
          </a:p>
          <a:p>
            <a:pPr algn="ctr"/>
            <a:endParaRPr lang="en-US" sz="2500" dirty="0">
              <a:solidFill>
                <a:srgbClr val="FFFFFF"/>
              </a:solidFill>
              <a:latin typeface="Asap Condensed Bold"/>
            </a:endParaRPr>
          </a:p>
          <a:p>
            <a:pPr algn="ctr"/>
            <a:r>
              <a:rPr lang="en-US" sz="2500" dirty="0">
                <a:solidFill>
                  <a:srgbClr val="FFFFFF"/>
                </a:solidFill>
                <a:latin typeface="Asap Condensed Bold"/>
              </a:rPr>
              <a:t>RNNs maintain memory of previous inputs as they process each word in a sequence.</a:t>
            </a:r>
          </a:p>
          <a:p>
            <a:pPr algn="ctr"/>
            <a:endParaRPr lang="en-US" sz="2500" dirty="0">
              <a:solidFill>
                <a:srgbClr val="FFFFFF"/>
              </a:solidFill>
              <a:latin typeface="Asap Condensed Bold"/>
            </a:endParaRPr>
          </a:p>
          <a:p>
            <a:pPr algn="ctr"/>
            <a:r>
              <a:rPr lang="en-US" sz="2500" dirty="0">
                <a:solidFill>
                  <a:srgbClr val="FFFFFF"/>
                </a:solidFill>
                <a:latin typeface="Asap Condensed Bold"/>
              </a:rPr>
              <a:t>RNNs can process the sequence of embeddings to obtain the context. </a:t>
            </a:r>
          </a:p>
          <a:p>
            <a:pPr algn="ctr"/>
            <a:endParaRPr lang="en-US" sz="2500" dirty="0">
              <a:solidFill>
                <a:srgbClr val="FFFFFF"/>
              </a:solidFill>
              <a:latin typeface="Asap Condensed Bold"/>
            </a:endParaRPr>
          </a:p>
          <a:p>
            <a:pPr algn="ctr"/>
            <a:r>
              <a:rPr lang="en-US" sz="2500" dirty="0">
                <a:solidFill>
                  <a:srgbClr val="FFFFFF"/>
                </a:solidFill>
                <a:latin typeface="Asap Condensed Bold"/>
              </a:rPr>
              <a:t>Contextual dependencies are thus preserved</a:t>
            </a:r>
          </a:p>
          <a:p>
            <a:pPr algn="ctr"/>
            <a:endParaRPr lang="en-US" sz="2500" dirty="0">
              <a:solidFill>
                <a:srgbClr val="FFFFFF"/>
              </a:solidFill>
              <a:latin typeface="Asap Condensed Bold"/>
            </a:endParaRPr>
          </a:p>
          <a:p>
            <a:pPr algn="ctr"/>
            <a:r>
              <a:rPr lang="en-US" sz="2500" dirty="0">
                <a:solidFill>
                  <a:srgbClr val="FFFFFF"/>
                </a:solidFill>
                <a:latin typeface="Asap Condensed Bold"/>
              </a:rPr>
              <a:t>Well suited for tasks to predict next tokens based on previous words</a:t>
            </a:r>
          </a:p>
          <a:p>
            <a:pPr algn="ctr"/>
            <a:endParaRPr lang="en-US" sz="2500" dirty="0"/>
          </a:p>
        </p:txBody>
      </p:sp>
    </p:spTree>
    <p:extLst>
      <p:ext uri="{BB962C8B-B14F-4D97-AF65-F5344CB8AC3E}">
        <p14:creationId xmlns:p14="http://schemas.microsoft.com/office/powerpoint/2010/main" val="3170923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32917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RNNs</a:t>
            </a:r>
            <a:r>
              <a:rPr lang="en-US" sz="4000" b="1" dirty="0">
                <a:solidFill>
                  <a:srgbClr val="FFFFFF"/>
                </a:solidFill>
                <a:latin typeface="Asap Condensed Bold"/>
              </a:rPr>
              <a:t>-</a:t>
            </a:r>
            <a:r>
              <a:rPr lang="en-US" sz="4000" b="1" u="none" strike="noStrike" dirty="0">
                <a:solidFill>
                  <a:srgbClr val="FFFFFF"/>
                </a:solidFill>
                <a:latin typeface="Asap Condensed Bold"/>
              </a:rPr>
              <a:t> V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5364" name="Picture 4" descr="Understanding Word Embeddings and Building your First RNN Model -">
            <a:extLst>
              <a:ext uri="{FF2B5EF4-FFF2-40B4-BE49-F238E27FC236}">
                <a16:creationId xmlns:a16="http://schemas.microsoft.com/office/drawing/2014/main" id="{41F6EAE4-161D-9024-C17A-3EFD6457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455" y="1401353"/>
            <a:ext cx="3789751" cy="574950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12367846" y="355443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ounded Rectangle 8">
            <a:extLst>
              <a:ext uri="{FF2B5EF4-FFF2-40B4-BE49-F238E27FC236}">
                <a16:creationId xmlns:a16="http://schemas.microsoft.com/office/drawing/2014/main" id="{45B5CE92-D3F6-70D5-0268-5C8C6AD2BF57}"/>
              </a:ext>
            </a:extLst>
          </p:cNvPr>
          <p:cNvSpPr/>
          <p:nvPr/>
        </p:nvSpPr>
        <p:spPr bwMode="auto">
          <a:xfrm>
            <a:off x="6580295" y="1459728"/>
            <a:ext cx="6251129" cy="6008044"/>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6F690518-755C-4165-9221-51402268DF06}"/>
              </a:ext>
            </a:extLst>
          </p:cNvPr>
          <p:cNvCxnSpPr>
            <a:cxnSpLocks/>
          </p:cNvCxnSpPr>
          <p:nvPr/>
        </p:nvCxnSpPr>
        <p:spPr>
          <a:xfrm>
            <a:off x="6580295" y="2275306"/>
            <a:ext cx="6251129"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0F1D386-CF27-8CAA-0ADC-F874193DAE9B}"/>
              </a:ext>
            </a:extLst>
          </p:cNvPr>
          <p:cNvGrpSpPr/>
          <p:nvPr/>
        </p:nvGrpSpPr>
        <p:grpSpPr>
          <a:xfrm>
            <a:off x="11538302" y="1796065"/>
            <a:ext cx="829544" cy="227831"/>
            <a:chOff x="0" y="0"/>
            <a:chExt cx="1539457" cy="428090"/>
          </a:xfrm>
        </p:grpSpPr>
        <p:grpSp>
          <p:nvGrpSpPr>
            <p:cNvPr id="13" name="Group 12">
              <a:extLst>
                <a:ext uri="{FF2B5EF4-FFF2-40B4-BE49-F238E27FC236}">
                  <a16:creationId xmlns:a16="http://schemas.microsoft.com/office/drawing/2014/main" id="{30166A63-89D5-EADB-D765-5428B92B0001}"/>
                </a:ext>
              </a:extLst>
            </p:cNvPr>
            <p:cNvGrpSpPr/>
            <p:nvPr/>
          </p:nvGrpSpPr>
          <p:grpSpPr>
            <a:xfrm>
              <a:off x="0" y="0"/>
              <a:ext cx="428090" cy="428090"/>
              <a:chOff x="0" y="0"/>
              <a:chExt cx="812800" cy="812800"/>
            </a:xfrm>
          </p:grpSpPr>
          <p:sp>
            <p:nvSpPr>
              <p:cNvPr id="20" name="Freeform 13">
                <a:extLst>
                  <a:ext uri="{FF2B5EF4-FFF2-40B4-BE49-F238E27FC236}">
                    <a16:creationId xmlns:a16="http://schemas.microsoft.com/office/drawing/2014/main" id="{2BEC1A58-B7BD-B849-8FB4-B8602FE2AD0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1" name="TextBox 14">
                <a:extLst>
                  <a:ext uri="{FF2B5EF4-FFF2-40B4-BE49-F238E27FC236}">
                    <a16:creationId xmlns:a16="http://schemas.microsoft.com/office/drawing/2014/main" id="{F03036D2-984D-F612-79FC-8C82AA5E42E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5">
              <a:extLst>
                <a:ext uri="{FF2B5EF4-FFF2-40B4-BE49-F238E27FC236}">
                  <a16:creationId xmlns:a16="http://schemas.microsoft.com/office/drawing/2014/main" id="{69F881ED-5CA7-DF51-C0CD-6EE69C866F94}"/>
                </a:ext>
              </a:extLst>
            </p:cNvPr>
            <p:cNvGrpSpPr/>
            <p:nvPr/>
          </p:nvGrpSpPr>
          <p:grpSpPr>
            <a:xfrm>
              <a:off x="556206" y="0"/>
              <a:ext cx="428090" cy="428090"/>
              <a:chOff x="0" y="0"/>
              <a:chExt cx="812800" cy="812800"/>
            </a:xfrm>
          </p:grpSpPr>
          <p:sp>
            <p:nvSpPr>
              <p:cNvPr id="18" name="Freeform 16">
                <a:extLst>
                  <a:ext uri="{FF2B5EF4-FFF2-40B4-BE49-F238E27FC236}">
                    <a16:creationId xmlns:a16="http://schemas.microsoft.com/office/drawing/2014/main" id="{EF422C88-680A-FB17-789F-F07BE136742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9" name="TextBox 17">
                <a:extLst>
                  <a:ext uri="{FF2B5EF4-FFF2-40B4-BE49-F238E27FC236}">
                    <a16:creationId xmlns:a16="http://schemas.microsoft.com/office/drawing/2014/main" id="{5157095D-8202-189A-394B-762446DDCDB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8">
              <a:extLst>
                <a:ext uri="{FF2B5EF4-FFF2-40B4-BE49-F238E27FC236}">
                  <a16:creationId xmlns:a16="http://schemas.microsoft.com/office/drawing/2014/main" id="{3B6572CA-82AA-66C3-D23A-333DBB961B5C}"/>
                </a:ext>
              </a:extLst>
            </p:cNvPr>
            <p:cNvGrpSpPr/>
            <p:nvPr/>
          </p:nvGrpSpPr>
          <p:grpSpPr>
            <a:xfrm>
              <a:off x="1111367" y="0"/>
              <a:ext cx="428090" cy="428090"/>
              <a:chOff x="0" y="0"/>
              <a:chExt cx="812800" cy="812800"/>
            </a:xfrm>
          </p:grpSpPr>
          <p:sp>
            <p:nvSpPr>
              <p:cNvPr id="16" name="Freeform 19">
                <a:extLst>
                  <a:ext uri="{FF2B5EF4-FFF2-40B4-BE49-F238E27FC236}">
                    <a16:creationId xmlns:a16="http://schemas.microsoft.com/office/drawing/2014/main" id="{5E4D9750-1E2E-250E-547B-C997212B22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7" name="TextBox 20">
                <a:extLst>
                  <a:ext uri="{FF2B5EF4-FFF2-40B4-BE49-F238E27FC236}">
                    <a16:creationId xmlns:a16="http://schemas.microsoft.com/office/drawing/2014/main" id="{7DB0F81C-48CC-AEC6-B4BE-C3BE1582A52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2" name="TextBox 21">
            <a:extLst>
              <a:ext uri="{FF2B5EF4-FFF2-40B4-BE49-F238E27FC236}">
                <a16:creationId xmlns:a16="http://schemas.microsoft.com/office/drawing/2014/main" id="{CE7753A5-8372-1A6C-B0BD-650DBD181968}"/>
              </a:ext>
            </a:extLst>
          </p:cNvPr>
          <p:cNvSpPr txBox="1"/>
          <p:nvPr/>
        </p:nvSpPr>
        <p:spPr>
          <a:xfrm>
            <a:off x="7011215" y="2526717"/>
            <a:ext cx="5389288" cy="5478423"/>
          </a:xfrm>
          <a:prstGeom prst="rect">
            <a:avLst/>
          </a:prstGeom>
          <a:noFill/>
        </p:spPr>
        <p:txBody>
          <a:bodyPr wrap="square">
            <a:spAutoFit/>
          </a:bodyPr>
          <a:lstStyle/>
          <a:p>
            <a:pPr algn="ctr"/>
            <a:r>
              <a:rPr lang="en-US" sz="2500" dirty="0">
                <a:solidFill>
                  <a:srgbClr val="FFFFFF"/>
                </a:solidFill>
                <a:latin typeface="Asap Condensed Bold"/>
              </a:rPr>
              <a:t> Word embeddings + RNN </a:t>
            </a:r>
          </a:p>
          <a:p>
            <a:pPr algn="ctr"/>
            <a:endParaRPr lang="en-US" sz="2500" dirty="0">
              <a:solidFill>
                <a:srgbClr val="FFFFFF"/>
              </a:solidFill>
              <a:latin typeface="Asap Condensed Bold"/>
            </a:endParaRPr>
          </a:p>
          <a:p>
            <a:pPr algn="ctr"/>
            <a:endParaRPr lang="en-US" sz="2500" dirty="0">
              <a:solidFill>
                <a:srgbClr val="FFFFFF"/>
              </a:solidFill>
              <a:latin typeface="Asap Condensed Bold"/>
            </a:endParaRPr>
          </a:p>
          <a:p>
            <a:pPr algn="ctr"/>
            <a:r>
              <a:rPr lang="en-US" sz="2500" dirty="0">
                <a:solidFill>
                  <a:srgbClr val="FFFFFF"/>
                </a:solidFill>
                <a:latin typeface="Asap Condensed Bold"/>
              </a:rPr>
              <a:t>NLP can leverage both </a:t>
            </a:r>
          </a:p>
          <a:p>
            <a:pPr algn="ctr"/>
            <a:r>
              <a:rPr lang="en-US" sz="2500" dirty="0">
                <a:solidFill>
                  <a:srgbClr val="FFFFFF"/>
                </a:solidFill>
                <a:latin typeface="Asap Condensed Bold"/>
              </a:rPr>
              <a:t>the semantic information captured by embeddings </a:t>
            </a:r>
          </a:p>
          <a:p>
            <a:pPr algn="ctr"/>
            <a:r>
              <a:rPr lang="en-US" sz="2500" dirty="0">
                <a:solidFill>
                  <a:srgbClr val="FFFFFF"/>
                </a:solidFill>
                <a:latin typeface="Asap Condensed Bold"/>
              </a:rPr>
              <a:t>&amp;</a:t>
            </a:r>
          </a:p>
          <a:p>
            <a:pPr algn="ctr"/>
            <a:r>
              <a:rPr lang="en-US" sz="2500" dirty="0">
                <a:solidFill>
                  <a:srgbClr val="FFFFFF"/>
                </a:solidFill>
                <a:latin typeface="Asap Condensed Bold"/>
              </a:rPr>
              <a:t>sequential dependencies captured by RNNs</a:t>
            </a:r>
          </a:p>
          <a:p>
            <a:pPr algn="ctr"/>
            <a:endParaRPr lang="en-US" sz="2500" dirty="0">
              <a:solidFill>
                <a:srgbClr val="FFFFFF"/>
              </a:solidFill>
              <a:latin typeface="Asap Condensed Bold"/>
            </a:endParaRPr>
          </a:p>
          <a:p>
            <a:pPr algn="ctr"/>
            <a:r>
              <a:rPr lang="en-US" sz="2500" b="1" dirty="0">
                <a:solidFill>
                  <a:srgbClr val="FFFFFF"/>
                </a:solidFill>
                <a:latin typeface="Asap Condensed Bold"/>
              </a:rPr>
              <a:t>Tasks</a:t>
            </a:r>
            <a:r>
              <a:rPr lang="en-US" sz="2500" dirty="0">
                <a:solidFill>
                  <a:srgbClr val="FFFFFF"/>
                </a:solidFill>
                <a:latin typeface="Asap Condensed Bold"/>
              </a:rPr>
              <a:t> : Language Modelling, Machine Translation, Sentiment analysis &amp; ….</a:t>
            </a:r>
          </a:p>
          <a:p>
            <a:pPr algn="ctr"/>
            <a:endParaRPr lang="en-US" sz="2500" dirty="0">
              <a:solidFill>
                <a:srgbClr val="FFFFFF"/>
              </a:solidFill>
              <a:latin typeface="Asap Condensed Bold"/>
            </a:endParaRPr>
          </a:p>
          <a:p>
            <a:pPr algn="ctr"/>
            <a:endParaRPr lang="en-US" sz="2500" dirty="0"/>
          </a:p>
        </p:txBody>
      </p:sp>
      <p:cxnSp>
        <p:nvCxnSpPr>
          <p:cNvPr id="24" name="Straight Arrow Connector 23">
            <a:extLst>
              <a:ext uri="{FF2B5EF4-FFF2-40B4-BE49-F238E27FC236}">
                <a16:creationId xmlns:a16="http://schemas.microsoft.com/office/drawing/2014/main" id="{993A88A1-2B31-8B6B-3A10-BDBE50E3EFCB}"/>
              </a:ext>
            </a:extLst>
          </p:cNvPr>
          <p:cNvCxnSpPr>
            <a:cxnSpLocks/>
          </p:cNvCxnSpPr>
          <p:nvPr/>
        </p:nvCxnSpPr>
        <p:spPr>
          <a:xfrm>
            <a:off x="9597073" y="2992411"/>
            <a:ext cx="0" cy="562026"/>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744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 name="TextBox 10">
            <a:extLst>
              <a:ext uri="{FF2B5EF4-FFF2-40B4-BE49-F238E27FC236}">
                <a16:creationId xmlns:a16="http://schemas.microsoft.com/office/drawing/2014/main" id="{DF1422AD-7C32-4698-4AA4-AF570BFDDA44}"/>
              </a:ext>
            </a:extLst>
          </p:cNvPr>
          <p:cNvSpPr txBox="1"/>
          <p:nvPr/>
        </p:nvSpPr>
        <p:spPr>
          <a:xfrm>
            <a:off x="2552233" y="516016"/>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LSTMs</a:t>
            </a:r>
            <a:r>
              <a:rPr lang="en-US" sz="4000" b="1" dirty="0">
                <a:solidFill>
                  <a:srgbClr val="FFFFFF"/>
                </a:solidFill>
                <a:latin typeface="Asap Condensed Bold"/>
              </a:rPr>
              <a:t>-</a:t>
            </a:r>
            <a:r>
              <a:rPr lang="en-US" sz="4000" b="1" u="none" strike="noStrike" dirty="0">
                <a:solidFill>
                  <a:srgbClr val="FFFFFF"/>
                </a:solidFill>
                <a:latin typeface="Asap Condensed Bold"/>
              </a:rPr>
              <a:t> VI </a:t>
            </a:r>
          </a:p>
        </p:txBody>
      </p:sp>
      <p:sp>
        <p:nvSpPr>
          <p:cNvPr id="37" name="Rounded Rectangle 36">
            <a:extLst>
              <a:ext uri="{FF2B5EF4-FFF2-40B4-BE49-F238E27FC236}">
                <a16:creationId xmlns:a16="http://schemas.microsoft.com/office/drawing/2014/main" id="{A7F7F535-F2FB-E621-1335-3AC5A044B129}"/>
              </a:ext>
            </a:extLst>
          </p:cNvPr>
          <p:cNvSpPr/>
          <p:nvPr/>
        </p:nvSpPr>
        <p:spPr bwMode="auto">
          <a:xfrm>
            <a:off x="3969783" y="1796065"/>
            <a:ext cx="6251129" cy="5582701"/>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56861D3-97B2-1E64-7D43-A26E0C95C01B}"/>
              </a:ext>
            </a:extLst>
          </p:cNvPr>
          <p:cNvCxnSpPr>
            <a:cxnSpLocks/>
          </p:cNvCxnSpPr>
          <p:nvPr/>
        </p:nvCxnSpPr>
        <p:spPr>
          <a:xfrm>
            <a:off x="3969783" y="2444118"/>
            <a:ext cx="6251129"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FE8D82C7-BBF9-2547-B091-996783D470B3}"/>
              </a:ext>
            </a:extLst>
          </p:cNvPr>
          <p:cNvGrpSpPr/>
          <p:nvPr/>
        </p:nvGrpSpPr>
        <p:grpSpPr>
          <a:xfrm>
            <a:off x="8668492" y="2006176"/>
            <a:ext cx="829544" cy="227831"/>
            <a:chOff x="0" y="0"/>
            <a:chExt cx="1539457" cy="428090"/>
          </a:xfrm>
        </p:grpSpPr>
        <p:grpSp>
          <p:nvGrpSpPr>
            <p:cNvPr id="56" name="Group 55">
              <a:extLst>
                <a:ext uri="{FF2B5EF4-FFF2-40B4-BE49-F238E27FC236}">
                  <a16:creationId xmlns:a16="http://schemas.microsoft.com/office/drawing/2014/main" id="{0332EFEE-0AA3-3646-6B13-1743287A9053}"/>
                </a:ext>
              </a:extLst>
            </p:cNvPr>
            <p:cNvGrpSpPr/>
            <p:nvPr/>
          </p:nvGrpSpPr>
          <p:grpSpPr>
            <a:xfrm>
              <a:off x="0" y="0"/>
              <a:ext cx="428090" cy="428090"/>
              <a:chOff x="0" y="0"/>
              <a:chExt cx="812800" cy="812800"/>
            </a:xfrm>
          </p:grpSpPr>
          <p:sp>
            <p:nvSpPr>
              <p:cNvPr id="63" name="Freeform 13">
                <a:extLst>
                  <a:ext uri="{FF2B5EF4-FFF2-40B4-BE49-F238E27FC236}">
                    <a16:creationId xmlns:a16="http://schemas.microsoft.com/office/drawing/2014/main" id="{5B238097-77A0-29AB-51CA-D83E53254F4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64" name="TextBox 14">
                <a:extLst>
                  <a:ext uri="{FF2B5EF4-FFF2-40B4-BE49-F238E27FC236}">
                    <a16:creationId xmlns:a16="http://schemas.microsoft.com/office/drawing/2014/main" id="{B24A023B-FDAF-964A-1911-68F4FD2A94E1}"/>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7" name="Group 15">
              <a:extLst>
                <a:ext uri="{FF2B5EF4-FFF2-40B4-BE49-F238E27FC236}">
                  <a16:creationId xmlns:a16="http://schemas.microsoft.com/office/drawing/2014/main" id="{0B1B0496-8488-934F-6FC3-8107E872F258}"/>
                </a:ext>
              </a:extLst>
            </p:cNvPr>
            <p:cNvGrpSpPr/>
            <p:nvPr/>
          </p:nvGrpSpPr>
          <p:grpSpPr>
            <a:xfrm>
              <a:off x="556206" y="0"/>
              <a:ext cx="428090" cy="428090"/>
              <a:chOff x="0" y="0"/>
              <a:chExt cx="812800" cy="812800"/>
            </a:xfrm>
          </p:grpSpPr>
          <p:sp>
            <p:nvSpPr>
              <p:cNvPr id="61" name="Freeform 16">
                <a:extLst>
                  <a:ext uri="{FF2B5EF4-FFF2-40B4-BE49-F238E27FC236}">
                    <a16:creationId xmlns:a16="http://schemas.microsoft.com/office/drawing/2014/main" id="{F9D9E741-082A-7C29-D032-F793867D95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62" name="TextBox 17">
                <a:extLst>
                  <a:ext uri="{FF2B5EF4-FFF2-40B4-BE49-F238E27FC236}">
                    <a16:creationId xmlns:a16="http://schemas.microsoft.com/office/drawing/2014/main" id="{4909C10C-E468-4DE3-1D9C-A440F930D498}"/>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8" name="Group 18">
              <a:extLst>
                <a:ext uri="{FF2B5EF4-FFF2-40B4-BE49-F238E27FC236}">
                  <a16:creationId xmlns:a16="http://schemas.microsoft.com/office/drawing/2014/main" id="{2D21CCDC-F336-D03E-F1FD-BB555A98FF72}"/>
                </a:ext>
              </a:extLst>
            </p:cNvPr>
            <p:cNvGrpSpPr/>
            <p:nvPr/>
          </p:nvGrpSpPr>
          <p:grpSpPr>
            <a:xfrm>
              <a:off x="1111367" y="0"/>
              <a:ext cx="428090" cy="428090"/>
              <a:chOff x="0" y="0"/>
              <a:chExt cx="812800" cy="812800"/>
            </a:xfrm>
          </p:grpSpPr>
          <p:sp>
            <p:nvSpPr>
              <p:cNvPr id="59" name="Freeform 19">
                <a:extLst>
                  <a:ext uri="{FF2B5EF4-FFF2-40B4-BE49-F238E27FC236}">
                    <a16:creationId xmlns:a16="http://schemas.microsoft.com/office/drawing/2014/main" id="{6828DDDF-CAD9-3179-03EC-741E287F21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60" name="TextBox 20">
                <a:extLst>
                  <a:ext uri="{FF2B5EF4-FFF2-40B4-BE49-F238E27FC236}">
                    <a16:creationId xmlns:a16="http://schemas.microsoft.com/office/drawing/2014/main" id="{972E4A1B-5236-EC36-6285-32141261A7C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65" name="TextBox 10">
            <a:extLst>
              <a:ext uri="{FF2B5EF4-FFF2-40B4-BE49-F238E27FC236}">
                <a16:creationId xmlns:a16="http://schemas.microsoft.com/office/drawing/2014/main" id="{0E4C2EC7-42CD-5C00-FF48-91AD7BA53BAA}"/>
              </a:ext>
            </a:extLst>
          </p:cNvPr>
          <p:cNvSpPr txBox="1"/>
          <p:nvPr/>
        </p:nvSpPr>
        <p:spPr>
          <a:xfrm>
            <a:off x="4137746" y="2984296"/>
            <a:ext cx="5915202" cy="3462486"/>
          </a:xfrm>
          <a:prstGeom prst="rect">
            <a:avLst/>
          </a:prstGeom>
        </p:spPr>
        <p:txBody>
          <a:bodyPr wrap="square" lIns="0" tIns="0" rIns="0" bIns="0" rtlCol="0" anchor="t">
            <a:spAutoFit/>
          </a:bodyPr>
          <a:lstStyle/>
          <a:p>
            <a:pPr marL="0" lvl="0" indent="0" algn="ctr">
              <a:spcBef>
                <a:spcPct val="0"/>
              </a:spcBef>
            </a:pPr>
            <a:r>
              <a:rPr lang="en-US" sz="2500" dirty="0">
                <a:solidFill>
                  <a:srgbClr val="FFFFFF"/>
                </a:solidFill>
                <a:latin typeface="Asap Condensed Bold"/>
              </a:rPr>
              <a:t>STEP 1: To decide what to hold and what to forget </a:t>
            </a:r>
          </a:p>
          <a:p>
            <a:pPr marL="0" lvl="0" indent="0" algn="ctr">
              <a:spcBef>
                <a:spcPct val="0"/>
              </a:spcBef>
            </a:pPr>
            <a:endParaRPr lang="en-US" sz="2500" u="none" strike="noStrike" dirty="0">
              <a:solidFill>
                <a:srgbClr val="FFFFFF"/>
              </a:solidFill>
              <a:latin typeface="Asap Condensed Bold"/>
            </a:endParaRPr>
          </a:p>
          <a:p>
            <a:pPr marL="0" lvl="0" indent="0" algn="ctr">
              <a:spcBef>
                <a:spcPct val="0"/>
              </a:spcBef>
            </a:pPr>
            <a:r>
              <a:rPr lang="en-US" sz="2500" dirty="0">
                <a:solidFill>
                  <a:srgbClr val="FFFFFF"/>
                </a:solidFill>
                <a:latin typeface="Asap Condensed Bold"/>
              </a:rPr>
              <a:t>STEP 2 : What new information to add</a:t>
            </a:r>
          </a:p>
          <a:p>
            <a:pPr marL="0" lvl="0" indent="0" algn="ctr">
              <a:spcBef>
                <a:spcPct val="0"/>
              </a:spcBef>
            </a:pPr>
            <a:endParaRPr lang="en-US" sz="2500" u="none" strike="noStrike" dirty="0">
              <a:solidFill>
                <a:srgbClr val="FFFFFF"/>
              </a:solidFill>
              <a:latin typeface="Asap Condensed Bold"/>
            </a:endParaRPr>
          </a:p>
          <a:p>
            <a:pPr marL="0" lvl="0" indent="0" algn="ctr">
              <a:spcBef>
                <a:spcPct val="0"/>
              </a:spcBef>
            </a:pPr>
            <a:r>
              <a:rPr lang="en-US" sz="2500" dirty="0">
                <a:solidFill>
                  <a:srgbClr val="FFFFFF"/>
                </a:solidFill>
                <a:latin typeface="Asap Condensed Bold"/>
              </a:rPr>
              <a:t>STEP 3: Update the cell state with information from step 1 &amp; step 2</a:t>
            </a:r>
          </a:p>
          <a:p>
            <a:pPr marL="0" lvl="0" indent="0" algn="ctr">
              <a:spcBef>
                <a:spcPct val="0"/>
              </a:spcBef>
            </a:pPr>
            <a:endParaRPr lang="en-US" sz="2500" u="none" strike="noStrike" dirty="0">
              <a:solidFill>
                <a:srgbClr val="FFFFFF"/>
              </a:solidFill>
              <a:latin typeface="Asap Condensed Bold"/>
            </a:endParaRPr>
          </a:p>
          <a:p>
            <a:pPr marL="0" lvl="0" indent="0" algn="ctr">
              <a:spcBef>
                <a:spcPct val="0"/>
              </a:spcBef>
            </a:pPr>
            <a:r>
              <a:rPr lang="en-US" sz="2500" dirty="0">
                <a:solidFill>
                  <a:srgbClr val="FFFFFF"/>
                </a:solidFill>
                <a:latin typeface="Asap Condensed Bold"/>
              </a:rPr>
              <a:t>STEP 4: Focus on the output</a:t>
            </a:r>
            <a:endParaRPr lang="en-US" sz="2500" u="none" strike="noStrike" dirty="0">
              <a:solidFill>
                <a:srgbClr val="FFFFFF"/>
              </a:solidFill>
              <a:latin typeface="Asap Condensed Bold"/>
            </a:endParaRPr>
          </a:p>
        </p:txBody>
      </p:sp>
    </p:spTree>
    <p:extLst>
      <p:ext uri="{BB962C8B-B14F-4D97-AF65-F5344CB8AC3E}">
        <p14:creationId xmlns:p14="http://schemas.microsoft.com/office/powerpoint/2010/main" val="225479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0">
            <a:extLst>
              <a:ext uri="{FF2B5EF4-FFF2-40B4-BE49-F238E27FC236}">
                <a16:creationId xmlns:a16="http://schemas.microsoft.com/office/drawing/2014/main" id="{7DD79F9A-D817-793B-9E3C-85CA51D69A31}"/>
              </a:ext>
            </a:extLst>
          </p:cNvPr>
          <p:cNvSpPr txBox="1"/>
          <p:nvPr/>
        </p:nvSpPr>
        <p:spPr>
          <a:xfrm>
            <a:off x="1341735" y="1125905"/>
            <a:ext cx="8270615" cy="2988895"/>
          </a:xfrm>
          <a:prstGeom prst="rect">
            <a:avLst/>
          </a:prstGeom>
        </p:spPr>
        <p:txBody>
          <a:bodyPr wrap="square" lIns="0" tIns="0" rIns="0" bIns="0" rtlCol="0" anchor="t">
            <a:spAutoFit/>
          </a:bodyPr>
          <a:lstStyle/>
          <a:p>
            <a:pPr marL="0" lvl="0" indent="0" algn="ctr">
              <a:lnSpc>
                <a:spcPct val="150000"/>
              </a:lnSpc>
              <a:spcBef>
                <a:spcPct val="0"/>
              </a:spcBef>
            </a:pPr>
            <a:r>
              <a:rPr lang="en-US" sz="5400" b="1" dirty="0">
                <a:solidFill>
                  <a:srgbClr val="FFFFFF"/>
                </a:solidFill>
                <a:latin typeface="Asap Condensed Bold"/>
              </a:rPr>
              <a:t>THE COMMON BUZZ QUESTION !!!</a:t>
            </a:r>
          </a:p>
          <a:p>
            <a:pPr marL="0" lvl="0" indent="0" algn="ctr">
              <a:lnSpc>
                <a:spcPts val="4134"/>
              </a:lnSpc>
              <a:spcBef>
                <a:spcPct val="0"/>
              </a:spcBef>
            </a:pPr>
            <a:endParaRPr lang="en-US" sz="3000" b="1" u="none" strike="noStrike" dirty="0">
              <a:solidFill>
                <a:srgbClr val="FFFFFF"/>
              </a:solidFill>
              <a:latin typeface="Asap Condensed Bold"/>
            </a:endParaRPr>
          </a:p>
        </p:txBody>
      </p:sp>
      <p:pic>
        <p:nvPicPr>
          <p:cNvPr id="7" name="Picture 29">
            <a:extLst>
              <a:ext uri="{FF2B5EF4-FFF2-40B4-BE49-F238E27FC236}">
                <a16:creationId xmlns:a16="http://schemas.microsoft.com/office/drawing/2014/main" id="{826D5D3A-1E2F-5460-1224-B62DF7328437}"/>
              </a:ext>
            </a:extLst>
          </p:cNvPr>
          <p:cNvPicPr>
            <a:picLocks noChangeAspect="1"/>
          </p:cNvPicPr>
          <p:nvPr/>
        </p:nvPicPr>
        <p:blipFill>
          <a:blip r:embed="rId2"/>
          <a:srcRect/>
          <a:stretch>
            <a:fillRect/>
          </a:stretch>
        </p:blipFill>
        <p:spPr>
          <a:xfrm>
            <a:off x="9902768" y="596166"/>
            <a:ext cx="4292733" cy="7037268"/>
          </a:xfrm>
          <a:prstGeom prst="rect">
            <a:avLst/>
          </a:prstGeom>
        </p:spPr>
      </p:pic>
    </p:spTree>
    <p:extLst>
      <p:ext uri="{BB962C8B-B14F-4D97-AF65-F5344CB8AC3E}">
        <p14:creationId xmlns:p14="http://schemas.microsoft.com/office/powerpoint/2010/main" val="410326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 name="TextBox 10">
            <a:extLst>
              <a:ext uri="{FF2B5EF4-FFF2-40B4-BE49-F238E27FC236}">
                <a16:creationId xmlns:a16="http://schemas.microsoft.com/office/drawing/2014/main" id="{DF1422AD-7C32-4698-4AA4-AF570BFDDA44}"/>
              </a:ext>
            </a:extLst>
          </p:cNvPr>
          <p:cNvSpPr txBox="1"/>
          <p:nvPr/>
        </p:nvSpPr>
        <p:spPr>
          <a:xfrm>
            <a:off x="2552233" y="516016"/>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LSTMs</a:t>
            </a:r>
            <a:r>
              <a:rPr lang="en-US" sz="4000" b="1" dirty="0">
                <a:solidFill>
                  <a:srgbClr val="FFFFFF"/>
                </a:solidFill>
                <a:latin typeface="Asap Condensed Bold"/>
              </a:rPr>
              <a:t>-</a:t>
            </a:r>
            <a:r>
              <a:rPr lang="en-US" sz="4000" b="1" u="none" strike="noStrike" dirty="0">
                <a:solidFill>
                  <a:srgbClr val="FFFFFF"/>
                </a:solidFill>
                <a:latin typeface="Asap Condensed Bold"/>
              </a:rPr>
              <a:t> VI </a:t>
            </a:r>
          </a:p>
        </p:txBody>
      </p:sp>
      <p:grpSp>
        <p:nvGrpSpPr>
          <p:cNvPr id="5" name="Group 4">
            <a:extLst>
              <a:ext uri="{FF2B5EF4-FFF2-40B4-BE49-F238E27FC236}">
                <a16:creationId xmlns:a16="http://schemas.microsoft.com/office/drawing/2014/main" id="{7B5EC974-25B4-BEB8-BFC6-63EF8FF82117}"/>
              </a:ext>
            </a:extLst>
          </p:cNvPr>
          <p:cNvGrpSpPr/>
          <p:nvPr/>
        </p:nvGrpSpPr>
        <p:grpSpPr>
          <a:xfrm>
            <a:off x="711994" y="1760877"/>
            <a:ext cx="2695422" cy="1762506"/>
            <a:chOff x="678252" y="2530715"/>
            <a:chExt cx="2832144" cy="1762506"/>
          </a:xfrm>
        </p:grpSpPr>
        <p:sp>
          <p:nvSpPr>
            <p:cNvPr id="7" name="Rounded Rectangle 6">
              <a:extLst>
                <a:ext uri="{FF2B5EF4-FFF2-40B4-BE49-F238E27FC236}">
                  <a16:creationId xmlns:a16="http://schemas.microsoft.com/office/drawing/2014/main" id="{BBE82595-D345-E47D-C3BB-D741F4D3F3BC}"/>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AC8AB759-A20C-D4C2-6096-7B28A121DF6B}"/>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FF4892F9-9E60-30A4-7E82-9CA1443A61F5}"/>
                </a:ext>
              </a:extLst>
            </p:cNvPr>
            <p:cNvSpPr txBox="1"/>
            <p:nvPr/>
          </p:nvSpPr>
          <p:spPr>
            <a:xfrm>
              <a:off x="881212" y="2603632"/>
              <a:ext cx="2426221" cy="307777"/>
            </a:xfrm>
            <a:prstGeom prst="rect">
              <a:avLst/>
            </a:prstGeom>
          </p:spPr>
          <p:txBody>
            <a:bodyPr wrap="square" lIns="0" tIns="0" rIns="0" bIns="0" rtlCol="0" anchor="t">
              <a:spAutoFit/>
            </a:bodyPr>
            <a:lstStyle/>
            <a:p>
              <a:pPr marL="0" lvl="0" indent="0" algn="ctr">
                <a:spcBef>
                  <a:spcPct val="0"/>
                </a:spcBef>
              </a:pPr>
              <a:r>
                <a:rPr lang="en-US" sz="2000" b="1" dirty="0">
                  <a:solidFill>
                    <a:srgbClr val="FFFFFF"/>
                  </a:solidFill>
                  <a:latin typeface="Asap Condensed Bold"/>
                </a:rPr>
                <a:t>MEMORY CELL</a:t>
              </a:r>
              <a:endParaRPr lang="en-US" sz="2000" b="1" u="none" strike="noStrike" dirty="0">
                <a:solidFill>
                  <a:srgbClr val="FFFFFF"/>
                </a:solidFill>
                <a:latin typeface="Asap Condensed Bold"/>
              </a:endParaRPr>
            </a:p>
          </p:txBody>
        </p:sp>
        <p:sp>
          <p:nvSpPr>
            <p:cNvPr id="21" name="TextBox 10">
              <a:extLst>
                <a:ext uri="{FF2B5EF4-FFF2-40B4-BE49-F238E27FC236}">
                  <a16:creationId xmlns:a16="http://schemas.microsoft.com/office/drawing/2014/main" id="{AAE7EF1E-F867-1473-BC81-9719F380D192}"/>
                </a:ext>
              </a:extLst>
            </p:cNvPr>
            <p:cNvSpPr txBox="1"/>
            <p:nvPr/>
          </p:nvSpPr>
          <p:spPr>
            <a:xfrm>
              <a:off x="881211" y="3146413"/>
              <a:ext cx="2426221" cy="923330"/>
            </a:xfrm>
            <a:prstGeom prst="rect">
              <a:avLst/>
            </a:prstGeom>
          </p:spPr>
          <p:txBody>
            <a:bodyPr wrap="square" lIns="0" tIns="0" rIns="0" bIns="0" rtlCol="0" anchor="t">
              <a:spAutoFit/>
            </a:bodyPr>
            <a:lstStyle/>
            <a:p>
              <a:pPr marL="0" lvl="0" indent="0" algn="ctr">
                <a:spcBef>
                  <a:spcPct val="0"/>
                </a:spcBef>
              </a:pPr>
              <a:r>
                <a:rPr lang="en-US" sz="2000" u="none" strike="noStrike" dirty="0">
                  <a:solidFill>
                    <a:srgbClr val="FFFFFF"/>
                  </a:solidFill>
                  <a:latin typeface="Asap Condensed Bold"/>
                </a:rPr>
                <a:t>Temporarily remembers and forgets the vectors</a:t>
              </a:r>
            </a:p>
          </p:txBody>
        </p:sp>
      </p:grpSp>
      <p:grpSp>
        <p:nvGrpSpPr>
          <p:cNvPr id="22" name="Group 21">
            <a:extLst>
              <a:ext uri="{FF2B5EF4-FFF2-40B4-BE49-F238E27FC236}">
                <a16:creationId xmlns:a16="http://schemas.microsoft.com/office/drawing/2014/main" id="{8128D3DA-93C3-A2B7-4AE9-4BCE2CC90A10}"/>
              </a:ext>
            </a:extLst>
          </p:cNvPr>
          <p:cNvGrpSpPr/>
          <p:nvPr/>
        </p:nvGrpSpPr>
        <p:grpSpPr>
          <a:xfrm>
            <a:off x="3969783" y="2838240"/>
            <a:ext cx="2832144" cy="2030413"/>
            <a:chOff x="678252" y="2530714"/>
            <a:chExt cx="2832144" cy="2030413"/>
          </a:xfrm>
        </p:grpSpPr>
        <p:sp>
          <p:nvSpPr>
            <p:cNvPr id="23" name="Rounded Rectangle 22">
              <a:extLst>
                <a:ext uri="{FF2B5EF4-FFF2-40B4-BE49-F238E27FC236}">
                  <a16:creationId xmlns:a16="http://schemas.microsoft.com/office/drawing/2014/main" id="{8D39987A-916D-818D-378F-83D0F2ADCE7E}"/>
                </a:ext>
              </a:extLst>
            </p:cNvPr>
            <p:cNvSpPr/>
            <p:nvPr/>
          </p:nvSpPr>
          <p:spPr bwMode="auto">
            <a:xfrm>
              <a:off x="678254" y="2530714"/>
              <a:ext cx="2832142" cy="203041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3469DD45-F851-D4BE-FD23-90A5ECBAF43B}"/>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10">
              <a:extLst>
                <a:ext uri="{FF2B5EF4-FFF2-40B4-BE49-F238E27FC236}">
                  <a16:creationId xmlns:a16="http://schemas.microsoft.com/office/drawing/2014/main" id="{FFB2FCBE-8FCB-7CD3-7C07-FE700039B5A2}"/>
                </a:ext>
              </a:extLst>
            </p:cNvPr>
            <p:cNvSpPr txBox="1"/>
            <p:nvPr/>
          </p:nvSpPr>
          <p:spPr>
            <a:xfrm>
              <a:off x="881212" y="2603632"/>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INPUT GATE</a:t>
              </a:r>
            </a:p>
          </p:txBody>
        </p:sp>
        <p:sp>
          <p:nvSpPr>
            <p:cNvPr id="26" name="TextBox 10">
              <a:extLst>
                <a:ext uri="{FF2B5EF4-FFF2-40B4-BE49-F238E27FC236}">
                  <a16:creationId xmlns:a16="http://schemas.microsoft.com/office/drawing/2014/main" id="{2D4DD947-5DCF-B78D-1013-6AD5113971CF}"/>
                </a:ext>
              </a:extLst>
            </p:cNvPr>
            <p:cNvSpPr txBox="1"/>
            <p:nvPr/>
          </p:nvSpPr>
          <p:spPr>
            <a:xfrm>
              <a:off x="881211" y="3146413"/>
              <a:ext cx="2426221" cy="1231106"/>
            </a:xfrm>
            <a:prstGeom prst="rect">
              <a:avLst/>
            </a:prstGeom>
          </p:spPr>
          <p:txBody>
            <a:bodyPr wrap="square" lIns="0" tIns="0" rIns="0" bIns="0" rtlCol="0" anchor="t">
              <a:spAutoFit/>
            </a:bodyPr>
            <a:lstStyle/>
            <a:p>
              <a:pPr marL="0" lvl="0" indent="0" algn="ctr">
                <a:spcBef>
                  <a:spcPct val="0"/>
                </a:spcBef>
              </a:pPr>
              <a:r>
                <a:rPr lang="en-US" sz="2000" u="none" strike="noStrike" dirty="0">
                  <a:solidFill>
                    <a:srgbClr val="FFFFFF"/>
                  </a:solidFill>
                  <a:latin typeface="Asap Condensed Bold"/>
                </a:rPr>
                <a:t>Y = WX + B  where X acts as input to hidden layer along with added  info to memory cell</a:t>
              </a:r>
            </a:p>
          </p:txBody>
        </p:sp>
      </p:grpSp>
      <p:grpSp>
        <p:nvGrpSpPr>
          <p:cNvPr id="27" name="Group 26">
            <a:extLst>
              <a:ext uri="{FF2B5EF4-FFF2-40B4-BE49-F238E27FC236}">
                <a16:creationId xmlns:a16="http://schemas.microsoft.com/office/drawing/2014/main" id="{688C92CE-BF40-1A3F-55F5-89626BC317C5}"/>
              </a:ext>
            </a:extLst>
          </p:cNvPr>
          <p:cNvGrpSpPr/>
          <p:nvPr/>
        </p:nvGrpSpPr>
        <p:grpSpPr>
          <a:xfrm>
            <a:off x="7315200" y="4163418"/>
            <a:ext cx="2832144" cy="2030413"/>
            <a:chOff x="678252" y="2530714"/>
            <a:chExt cx="2832144" cy="2030413"/>
          </a:xfrm>
        </p:grpSpPr>
        <p:sp>
          <p:nvSpPr>
            <p:cNvPr id="28" name="Rounded Rectangle 27">
              <a:extLst>
                <a:ext uri="{FF2B5EF4-FFF2-40B4-BE49-F238E27FC236}">
                  <a16:creationId xmlns:a16="http://schemas.microsoft.com/office/drawing/2014/main" id="{ED6DFA4F-7C27-5828-06C6-E8A32F55E5BD}"/>
                </a:ext>
              </a:extLst>
            </p:cNvPr>
            <p:cNvSpPr/>
            <p:nvPr/>
          </p:nvSpPr>
          <p:spPr bwMode="auto">
            <a:xfrm>
              <a:off x="678254" y="2530714"/>
              <a:ext cx="2832142" cy="203041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07FDBA02-ABC1-73E3-F4FA-B01ED5386940}"/>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10">
              <a:extLst>
                <a:ext uri="{FF2B5EF4-FFF2-40B4-BE49-F238E27FC236}">
                  <a16:creationId xmlns:a16="http://schemas.microsoft.com/office/drawing/2014/main" id="{2D13C886-EF05-1182-4C63-5657529D9700}"/>
                </a:ext>
              </a:extLst>
            </p:cNvPr>
            <p:cNvSpPr txBox="1"/>
            <p:nvPr/>
          </p:nvSpPr>
          <p:spPr>
            <a:xfrm>
              <a:off x="881212" y="2603632"/>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FORGET GATE</a:t>
              </a:r>
            </a:p>
          </p:txBody>
        </p:sp>
        <p:sp>
          <p:nvSpPr>
            <p:cNvPr id="31" name="TextBox 10">
              <a:extLst>
                <a:ext uri="{FF2B5EF4-FFF2-40B4-BE49-F238E27FC236}">
                  <a16:creationId xmlns:a16="http://schemas.microsoft.com/office/drawing/2014/main" id="{E7D71CE1-7EB8-8B63-6FC8-03BFAD42179B}"/>
                </a:ext>
              </a:extLst>
            </p:cNvPr>
            <p:cNvSpPr txBox="1"/>
            <p:nvPr/>
          </p:nvSpPr>
          <p:spPr>
            <a:xfrm>
              <a:off x="881211" y="3146413"/>
              <a:ext cx="2426221" cy="1231106"/>
            </a:xfrm>
            <a:prstGeom prst="rect">
              <a:avLst/>
            </a:prstGeom>
          </p:spPr>
          <p:txBody>
            <a:bodyPr wrap="square" lIns="0" tIns="0" rIns="0" bIns="0" rtlCol="0" anchor="t">
              <a:spAutoFit/>
            </a:bodyPr>
            <a:lstStyle/>
            <a:p>
              <a:pPr marL="0" lvl="0" indent="0" algn="ctr">
                <a:spcBef>
                  <a:spcPct val="0"/>
                </a:spcBef>
              </a:pPr>
              <a:r>
                <a:rPr lang="en-US" sz="2000" dirty="0">
                  <a:solidFill>
                    <a:srgbClr val="FFFFFF"/>
                  </a:solidFill>
                  <a:latin typeface="Asap Condensed Bold"/>
                </a:rPr>
                <a:t>When context changes, the output vector changes, and previous vector will be forgotten</a:t>
              </a:r>
              <a:endParaRPr lang="en-US" sz="2000" u="none" strike="noStrike" dirty="0">
                <a:solidFill>
                  <a:srgbClr val="FFFFFF"/>
                </a:solidFill>
                <a:latin typeface="Asap Condensed Bold"/>
              </a:endParaRPr>
            </a:p>
          </p:txBody>
        </p:sp>
      </p:grpSp>
      <p:grpSp>
        <p:nvGrpSpPr>
          <p:cNvPr id="32" name="Group 31">
            <a:extLst>
              <a:ext uri="{FF2B5EF4-FFF2-40B4-BE49-F238E27FC236}">
                <a16:creationId xmlns:a16="http://schemas.microsoft.com/office/drawing/2014/main" id="{016597AB-F516-F03A-7B2C-6CED038E261B}"/>
              </a:ext>
            </a:extLst>
          </p:cNvPr>
          <p:cNvGrpSpPr/>
          <p:nvPr/>
        </p:nvGrpSpPr>
        <p:grpSpPr>
          <a:xfrm>
            <a:off x="10829778" y="5394670"/>
            <a:ext cx="2832144" cy="2030413"/>
            <a:chOff x="678252" y="2530714"/>
            <a:chExt cx="2832144" cy="2030413"/>
          </a:xfrm>
        </p:grpSpPr>
        <p:sp>
          <p:nvSpPr>
            <p:cNvPr id="33" name="Rounded Rectangle 32">
              <a:extLst>
                <a:ext uri="{FF2B5EF4-FFF2-40B4-BE49-F238E27FC236}">
                  <a16:creationId xmlns:a16="http://schemas.microsoft.com/office/drawing/2014/main" id="{100A80F7-E291-873C-4218-884F24ED0777}"/>
                </a:ext>
              </a:extLst>
            </p:cNvPr>
            <p:cNvSpPr/>
            <p:nvPr/>
          </p:nvSpPr>
          <p:spPr bwMode="auto">
            <a:xfrm>
              <a:off x="678254" y="2530714"/>
              <a:ext cx="2832142" cy="203041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200F4301-B5DA-1DD8-F2FD-71BDD23EDC25}"/>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10">
              <a:extLst>
                <a:ext uri="{FF2B5EF4-FFF2-40B4-BE49-F238E27FC236}">
                  <a16:creationId xmlns:a16="http://schemas.microsoft.com/office/drawing/2014/main" id="{302281A2-7D94-5862-B137-7A2202173C6C}"/>
                </a:ext>
              </a:extLst>
            </p:cNvPr>
            <p:cNvSpPr txBox="1"/>
            <p:nvPr/>
          </p:nvSpPr>
          <p:spPr>
            <a:xfrm>
              <a:off x="881212" y="2603632"/>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OUTPUT GATE</a:t>
              </a:r>
            </a:p>
          </p:txBody>
        </p:sp>
        <p:sp>
          <p:nvSpPr>
            <p:cNvPr id="36" name="TextBox 10">
              <a:extLst>
                <a:ext uri="{FF2B5EF4-FFF2-40B4-BE49-F238E27FC236}">
                  <a16:creationId xmlns:a16="http://schemas.microsoft.com/office/drawing/2014/main" id="{8276423B-1933-88E2-613A-9E932545A7AA}"/>
                </a:ext>
              </a:extLst>
            </p:cNvPr>
            <p:cNvSpPr txBox="1"/>
            <p:nvPr/>
          </p:nvSpPr>
          <p:spPr>
            <a:xfrm>
              <a:off x="881211" y="3146413"/>
              <a:ext cx="2426221" cy="1231106"/>
            </a:xfrm>
            <a:prstGeom prst="rect">
              <a:avLst/>
            </a:prstGeom>
          </p:spPr>
          <p:txBody>
            <a:bodyPr wrap="square" lIns="0" tIns="0" rIns="0" bIns="0" rtlCol="0" anchor="t">
              <a:spAutoFit/>
            </a:bodyPr>
            <a:lstStyle/>
            <a:p>
              <a:pPr marL="0" lvl="0" indent="0" algn="ctr">
                <a:spcBef>
                  <a:spcPct val="0"/>
                </a:spcBef>
              </a:pPr>
              <a:r>
                <a:rPr lang="en-US" sz="2000" u="none" strike="noStrike" dirty="0">
                  <a:solidFill>
                    <a:srgbClr val="FFFFFF"/>
                  </a:solidFill>
                  <a:latin typeface="Asap Condensed Bold"/>
                </a:rPr>
                <a:t>All information </a:t>
              </a:r>
              <a:r>
                <a:rPr lang="en-US" sz="2000" dirty="0">
                  <a:solidFill>
                    <a:srgbClr val="FFFFFF"/>
                  </a:solidFill>
                  <a:latin typeface="Asap Condensed Bold"/>
                </a:rPr>
                <a:t>from memory cell is carried to output layer (</a:t>
              </a:r>
              <a:r>
                <a:rPr lang="en-US" sz="2000" dirty="0" err="1">
                  <a:solidFill>
                    <a:srgbClr val="FFFFFF"/>
                  </a:solidFill>
                  <a:latin typeface="Asap Condensed Bold"/>
                </a:rPr>
                <a:t>ie</a:t>
              </a:r>
              <a:r>
                <a:rPr lang="en-US" sz="2000" dirty="0">
                  <a:solidFill>
                    <a:srgbClr val="FFFFFF"/>
                  </a:solidFill>
                  <a:latin typeface="Asap Condensed Bold"/>
                </a:rPr>
                <a:t>)</a:t>
              </a:r>
            </a:p>
            <a:p>
              <a:pPr marL="0" lvl="0" indent="0" algn="ctr">
                <a:spcBef>
                  <a:spcPct val="0"/>
                </a:spcBef>
              </a:pPr>
              <a:r>
                <a:rPr lang="en-US" sz="2000" dirty="0">
                  <a:solidFill>
                    <a:srgbClr val="FFFFFF"/>
                  </a:solidFill>
                  <a:latin typeface="Asap Condensed Bold"/>
                </a:rPr>
                <a:t>Memory +  Weights</a:t>
              </a:r>
              <a:endParaRPr lang="en-US" sz="2000" u="none" strike="noStrike" dirty="0">
                <a:solidFill>
                  <a:srgbClr val="FFFFFF"/>
                </a:solidFill>
                <a:latin typeface="Asap Condensed Bold"/>
              </a:endParaRPr>
            </a:p>
          </p:txBody>
        </p:sp>
      </p:grpSp>
    </p:spTree>
    <p:extLst>
      <p:ext uri="{BB962C8B-B14F-4D97-AF65-F5344CB8AC3E}">
        <p14:creationId xmlns:p14="http://schemas.microsoft.com/office/powerpoint/2010/main" val="54263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32917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LSTMs</a:t>
            </a:r>
            <a:r>
              <a:rPr lang="en-US" sz="4000" b="1" dirty="0">
                <a:solidFill>
                  <a:srgbClr val="FFFFFF"/>
                </a:solidFill>
                <a:latin typeface="Asap Condensed Bold"/>
              </a:rPr>
              <a:t>-</a:t>
            </a:r>
            <a:r>
              <a:rPr lang="en-US" sz="4000" b="1" u="none" strike="noStrike" dirty="0">
                <a:solidFill>
                  <a:srgbClr val="FFFFFF"/>
                </a:solidFill>
                <a:latin typeface="Asap Condensed Bold"/>
              </a:rPr>
              <a:t> VI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8416170" y="3523160"/>
            <a:ext cx="251094" cy="2510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10" name="Picture 2" descr="An Intuitive Explanation of LSTM. Recurrent Neural Networks | by Ottavio  Calzone | Medium">
            <a:extLst>
              <a:ext uri="{FF2B5EF4-FFF2-40B4-BE49-F238E27FC236}">
                <a16:creationId xmlns:a16="http://schemas.microsoft.com/office/drawing/2014/main" id="{9FC000F4-A630-C899-9969-F342E8B7F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370" y="1513867"/>
            <a:ext cx="10294859" cy="522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497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32917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RNN vs LSTMs - VI</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504FC652-D14D-7FD0-0153-350B8869D467}"/>
              </a:ext>
            </a:extLst>
          </p:cNvPr>
          <p:cNvPicPr>
            <a:picLocks noChangeAspect="1"/>
          </p:cNvPicPr>
          <p:nvPr/>
        </p:nvPicPr>
        <p:blipFill>
          <a:blip r:embed="rId3"/>
          <a:stretch>
            <a:fillRect/>
          </a:stretch>
        </p:blipFill>
        <p:spPr>
          <a:xfrm>
            <a:off x="3703906" y="1309815"/>
            <a:ext cx="7222588" cy="4404558"/>
          </a:xfrm>
          <a:prstGeom prst="rect">
            <a:avLst/>
          </a:prstGeom>
        </p:spPr>
      </p:pic>
      <p:sp>
        <p:nvSpPr>
          <p:cNvPr id="2" name="TextBox 1">
            <a:extLst>
              <a:ext uri="{FF2B5EF4-FFF2-40B4-BE49-F238E27FC236}">
                <a16:creationId xmlns:a16="http://schemas.microsoft.com/office/drawing/2014/main" id="{41F37888-F5BC-B3C3-6BB7-FAE8880FC094}"/>
              </a:ext>
            </a:extLst>
          </p:cNvPr>
          <p:cNvSpPr txBox="1"/>
          <p:nvPr/>
        </p:nvSpPr>
        <p:spPr>
          <a:xfrm>
            <a:off x="3517569" y="6130490"/>
            <a:ext cx="7900062" cy="1246495"/>
          </a:xfrm>
          <a:prstGeom prst="rect">
            <a:avLst/>
          </a:prstGeom>
          <a:noFill/>
        </p:spPr>
        <p:txBody>
          <a:bodyPr wrap="square">
            <a:spAutoFit/>
          </a:bodyPr>
          <a:lstStyle/>
          <a:p>
            <a:pPr algn="ctr"/>
            <a:r>
              <a:rPr lang="en-US" sz="2500" dirty="0">
                <a:solidFill>
                  <a:srgbClr val="FFFFFF"/>
                </a:solidFill>
                <a:latin typeface="Asap Condensed Bold"/>
              </a:rPr>
              <a:t> Long range dependencies in sequential data</a:t>
            </a:r>
          </a:p>
          <a:p>
            <a:pPr algn="ctr"/>
            <a:r>
              <a:rPr lang="en-US" sz="2500" dirty="0">
                <a:solidFill>
                  <a:srgbClr val="FFFFFF"/>
                </a:solidFill>
                <a:latin typeface="Asap Condensed Bold"/>
              </a:rPr>
              <a:t>Gating mechanism in LSTMs provide better gradient flow</a:t>
            </a:r>
          </a:p>
          <a:p>
            <a:pPr algn="ctr"/>
            <a:r>
              <a:rPr lang="en-US" sz="2500" dirty="0">
                <a:solidFill>
                  <a:srgbClr val="FFFFFF"/>
                </a:solidFill>
                <a:latin typeface="Asap Condensed Bold"/>
              </a:rPr>
              <a:t>Memory cells are adaptable</a:t>
            </a:r>
          </a:p>
        </p:txBody>
      </p:sp>
    </p:spTree>
    <p:extLst>
      <p:ext uri="{BB962C8B-B14F-4D97-AF65-F5344CB8AC3E}">
        <p14:creationId xmlns:p14="http://schemas.microsoft.com/office/powerpoint/2010/main" val="2760540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Rounded Rectangle 3">
            <a:extLst>
              <a:ext uri="{FF2B5EF4-FFF2-40B4-BE49-F238E27FC236}">
                <a16:creationId xmlns:a16="http://schemas.microsoft.com/office/drawing/2014/main" id="{3AAF6C97-1CCD-8374-D73A-CBEC7BBC89C8}"/>
              </a:ext>
            </a:extLst>
          </p:cNvPr>
          <p:cNvSpPr/>
          <p:nvPr/>
        </p:nvSpPr>
        <p:spPr bwMode="auto">
          <a:xfrm>
            <a:off x="909980" y="1580933"/>
            <a:ext cx="7768796" cy="348343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3E621F4D-F23F-F08F-0828-BD4E1DB59EA9}"/>
              </a:ext>
            </a:extLst>
          </p:cNvPr>
          <p:cNvCxnSpPr>
            <a:cxnSpLocks/>
          </p:cNvCxnSpPr>
          <p:nvPr/>
        </p:nvCxnSpPr>
        <p:spPr>
          <a:xfrm>
            <a:off x="931878" y="2354857"/>
            <a:ext cx="7746898"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11">
            <a:extLst>
              <a:ext uri="{FF2B5EF4-FFF2-40B4-BE49-F238E27FC236}">
                <a16:creationId xmlns:a16="http://schemas.microsoft.com/office/drawing/2014/main" id="{30593A3B-2447-8BDD-301A-E6E0D9EB6932}"/>
              </a:ext>
            </a:extLst>
          </p:cNvPr>
          <p:cNvGrpSpPr/>
          <p:nvPr/>
        </p:nvGrpSpPr>
        <p:grpSpPr>
          <a:xfrm>
            <a:off x="7315200" y="1889547"/>
            <a:ext cx="829544" cy="227831"/>
            <a:chOff x="0" y="0"/>
            <a:chExt cx="1539457" cy="428090"/>
          </a:xfrm>
        </p:grpSpPr>
        <p:grpSp>
          <p:nvGrpSpPr>
            <p:cNvPr id="9" name="Group 12">
              <a:extLst>
                <a:ext uri="{FF2B5EF4-FFF2-40B4-BE49-F238E27FC236}">
                  <a16:creationId xmlns:a16="http://schemas.microsoft.com/office/drawing/2014/main" id="{5AAF7FDF-B219-40EA-ED55-1F307E0A8B02}"/>
                </a:ext>
              </a:extLst>
            </p:cNvPr>
            <p:cNvGrpSpPr/>
            <p:nvPr/>
          </p:nvGrpSpPr>
          <p:grpSpPr>
            <a:xfrm>
              <a:off x="0" y="0"/>
              <a:ext cx="428090" cy="428090"/>
              <a:chOff x="0" y="0"/>
              <a:chExt cx="812800" cy="812800"/>
            </a:xfrm>
          </p:grpSpPr>
          <p:sp>
            <p:nvSpPr>
              <p:cNvPr id="16" name="Freeform 13">
                <a:extLst>
                  <a:ext uri="{FF2B5EF4-FFF2-40B4-BE49-F238E27FC236}">
                    <a16:creationId xmlns:a16="http://schemas.microsoft.com/office/drawing/2014/main" id="{5053CBD9-86BB-A87B-1A0C-E62AF82EA1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7" name="TextBox 14">
                <a:extLst>
                  <a:ext uri="{FF2B5EF4-FFF2-40B4-BE49-F238E27FC236}">
                    <a16:creationId xmlns:a16="http://schemas.microsoft.com/office/drawing/2014/main" id="{1FAAC396-FA09-54FA-9B94-B001FB225D1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5">
              <a:extLst>
                <a:ext uri="{FF2B5EF4-FFF2-40B4-BE49-F238E27FC236}">
                  <a16:creationId xmlns:a16="http://schemas.microsoft.com/office/drawing/2014/main" id="{8960A0BA-0545-EB67-5995-3776156023A2}"/>
                </a:ext>
              </a:extLst>
            </p:cNvPr>
            <p:cNvGrpSpPr/>
            <p:nvPr/>
          </p:nvGrpSpPr>
          <p:grpSpPr>
            <a:xfrm>
              <a:off x="556206" y="0"/>
              <a:ext cx="428090" cy="428090"/>
              <a:chOff x="0" y="0"/>
              <a:chExt cx="812800" cy="812800"/>
            </a:xfrm>
          </p:grpSpPr>
          <p:sp>
            <p:nvSpPr>
              <p:cNvPr id="14" name="Freeform 16">
                <a:extLst>
                  <a:ext uri="{FF2B5EF4-FFF2-40B4-BE49-F238E27FC236}">
                    <a16:creationId xmlns:a16="http://schemas.microsoft.com/office/drawing/2014/main" id="{0F163CA3-AF7C-6C26-2B04-7E04D961322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5" name="TextBox 17">
                <a:extLst>
                  <a:ext uri="{FF2B5EF4-FFF2-40B4-BE49-F238E27FC236}">
                    <a16:creationId xmlns:a16="http://schemas.microsoft.com/office/drawing/2014/main" id="{3DB35210-D67D-5430-59F0-01DADB7C0D8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8">
              <a:extLst>
                <a:ext uri="{FF2B5EF4-FFF2-40B4-BE49-F238E27FC236}">
                  <a16:creationId xmlns:a16="http://schemas.microsoft.com/office/drawing/2014/main" id="{AAE89991-8E23-9A43-CC88-67B7516D4468}"/>
                </a:ext>
              </a:extLst>
            </p:cNvPr>
            <p:cNvGrpSpPr/>
            <p:nvPr/>
          </p:nvGrpSpPr>
          <p:grpSpPr>
            <a:xfrm>
              <a:off x="1111367" y="0"/>
              <a:ext cx="428090" cy="428090"/>
              <a:chOff x="0" y="0"/>
              <a:chExt cx="812800" cy="812800"/>
            </a:xfrm>
          </p:grpSpPr>
          <p:sp>
            <p:nvSpPr>
              <p:cNvPr id="12" name="Freeform 19">
                <a:extLst>
                  <a:ext uri="{FF2B5EF4-FFF2-40B4-BE49-F238E27FC236}">
                    <a16:creationId xmlns:a16="http://schemas.microsoft.com/office/drawing/2014/main" id="{6AFE67D1-A969-C200-9570-2B05D7575F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3" name="TextBox 20">
                <a:extLst>
                  <a:ext uri="{FF2B5EF4-FFF2-40B4-BE49-F238E27FC236}">
                    <a16:creationId xmlns:a16="http://schemas.microsoft.com/office/drawing/2014/main" id="{A5F5BCE3-9026-15C2-70AA-347A849A4107}"/>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dirty="0"/>
              </a:p>
            </p:txBody>
          </p:sp>
        </p:grpSp>
      </p:grpSp>
      <p:sp>
        <p:nvSpPr>
          <p:cNvPr id="18" name="TextBox 10">
            <a:extLst>
              <a:ext uri="{FF2B5EF4-FFF2-40B4-BE49-F238E27FC236}">
                <a16:creationId xmlns:a16="http://schemas.microsoft.com/office/drawing/2014/main" id="{BF878472-A4DB-E3C9-A067-0DFE6E9E860B}"/>
              </a:ext>
            </a:extLst>
          </p:cNvPr>
          <p:cNvSpPr txBox="1"/>
          <p:nvPr/>
        </p:nvSpPr>
        <p:spPr>
          <a:xfrm>
            <a:off x="1121698" y="2554238"/>
            <a:ext cx="7379099" cy="3090974"/>
          </a:xfrm>
          <a:prstGeom prst="rect">
            <a:avLst/>
          </a:prstGeom>
        </p:spPr>
        <p:txBody>
          <a:bodyPr wrap="square" lIns="0" tIns="0" rIns="0" bIns="0" rtlCol="0" anchor="t">
            <a:spAutoFit/>
          </a:bodyPr>
          <a:lstStyle/>
          <a:p>
            <a:pPr marL="342900" lvl="0" indent="-342900" algn="just">
              <a:lnSpc>
                <a:spcPts val="4134"/>
              </a:lnSpc>
              <a:spcBef>
                <a:spcPct val="0"/>
              </a:spcBef>
              <a:buFontTx/>
              <a:buChar char="-"/>
            </a:pPr>
            <a:r>
              <a:rPr lang="en-US" sz="2400" u="none" strike="noStrike" dirty="0">
                <a:solidFill>
                  <a:srgbClr val="FFFFFF"/>
                </a:solidFill>
                <a:latin typeface="Asap Condensed Bold"/>
              </a:rPr>
              <a:t>Encoder summarizes and preserves the input sequence of information in the internal state vectors</a:t>
            </a:r>
          </a:p>
          <a:p>
            <a:pPr marL="342900" lvl="0" indent="-342900" algn="just">
              <a:lnSpc>
                <a:spcPts val="4134"/>
              </a:lnSpc>
              <a:spcBef>
                <a:spcPct val="0"/>
              </a:spcBef>
              <a:buFontTx/>
              <a:buChar char="-"/>
            </a:pPr>
            <a:r>
              <a:rPr lang="en-US" sz="2400" dirty="0">
                <a:solidFill>
                  <a:srgbClr val="FFFFFF"/>
                </a:solidFill>
                <a:latin typeface="Asap Condensed Bold"/>
              </a:rPr>
              <a:t>Decoder (LSTM Cell) starts generating output sequences based on final state of encoder LSTM</a:t>
            </a:r>
          </a:p>
          <a:p>
            <a:pPr marL="342900" lvl="0" indent="-342900" algn="just">
              <a:lnSpc>
                <a:spcPts val="4134"/>
              </a:lnSpc>
              <a:spcBef>
                <a:spcPct val="0"/>
              </a:spcBef>
              <a:buFontTx/>
              <a:buChar char="-"/>
            </a:pPr>
            <a:endParaRPr lang="en-US" sz="2400" u="none" strike="noStrike" dirty="0">
              <a:solidFill>
                <a:srgbClr val="FFFFFF"/>
              </a:solidFill>
              <a:latin typeface="Asap Condensed Bold"/>
            </a:endParaRPr>
          </a:p>
          <a:p>
            <a:pPr marL="342900" lvl="0" indent="-342900" algn="just">
              <a:lnSpc>
                <a:spcPts val="4134"/>
              </a:lnSpc>
              <a:spcBef>
                <a:spcPct val="0"/>
              </a:spcBef>
              <a:buFontTx/>
              <a:buChar char="-"/>
            </a:pPr>
            <a:endParaRPr lang="en-US" sz="2400" u="none" strike="noStrike" dirty="0">
              <a:solidFill>
                <a:srgbClr val="FFFFFF"/>
              </a:solidFill>
              <a:latin typeface="Asap Condensed Bold"/>
            </a:endParaRPr>
          </a:p>
        </p:txBody>
      </p:sp>
      <p:sp>
        <p:nvSpPr>
          <p:cNvPr id="2" name="TextBox 10">
            <a:extLst>
              <a:ext uri="{FF2B5EF4-FFF2-40B4-BE49-F238E27FC236}">
                <a16:creationId xmlns:a16="http://schemas.microsoft.com/office/drawing/2014/main" id="{100BAA02-05F7-16AB-7B13-ECD75A894871}"/>
              </a:ext>
            </a:extLst>
          </p:cNvPr>
          <p:cNvSpPr txBox="1"/>
          <p:nvPr/>
        </p:nvSpPr>
        <p:spPr>
          <a:xfrm>
            <a:off x="2552233" y="43231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ENCODER &amp; DECODER - VII</a:t>
            </a:r>
          </a:p>
        </p:txBody>
      </p:sp>
      <p:grpSp>
        <p:nvGrpSpPr>
          <p:cNvPr id="21" name="Group 20">
            <a:extLst>
              <a:ext uri="{FF2B5EF4-FFF2-40B4-BE49-F238E27FC236}">
                <a16:creationId xmlns:a16="http://schemas.microsoft.com/office/drawing/2014/main" id="{ABD1827C-A05B-6D66-FED6-905C73C929F3}"/>
              </a:ext>
            </a:extLst>
          </p:cNvPr>
          <p:cNvGrpSpPr/>
          <p:nvPr/>
        </p:nvGrpSpPr>
        <p:grpSpPr>
          <a:xfrm>
            <a:off x="9075517" y="3165229"/>
            <a:ext cx="2426221" cy="949569"/>
            <a:chOff x="8620206" y="3165231"/>
            <a:chExt cx="2426221" cy="949569"/>
          </a:xfrm>
        </p:grpSpPr>
        <p:sp>
          <p:nvSpPr>
            <p:cNvPr id="19" name="Round Diagonal Corner of Rectangle 18">
              <a:extLst>
                <a:ext uri="{FF2B5EF4-FFF2-40B4-BE49-F238E27FC236}">
                  <a16:creationId xmlns:a16="http://schemas.microsoft.com/office/drawing/2014/main" id="{A57EDC36-F42F-5D4B-E6F8-53AEF0758386}"/>
                </a:ext>
              </a:extLst>
            </p:cNvPr>
            <p:cNvSpPr/>
            <p:nvPr/>
          </p:nvSpPr>
          <p:spPr bwMode="auto">
            <a:xfrm>
              <a:off x="9045526" y="3165231"/>
              <a:ext cx="1575582" cy="949569"/>
            </a:xfrm>
            <a:prstGeom prst="round2Diag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0">
              <a:extLst>
                <a:ext uri="{FF2B5EF4-FFF2-40B4-BE49-F238E27FC236}">
                  <a16:creationId xmlns:a16="http://schemas.microsoft.com/office/drawing/2014/main" id="{159D6D5B-59D6-2939-A1DB-3AC86D91E403}"/>
                </a:ext>
              </a:extLst>
            </p:cNvPr>
            <p:cNvSpPr txBox="1"/>
            <p:nvPr/>
          </p:nvSpPr>
          <p:spPr>
            <a:xfrm>
              <a:off x="8620206" y="3486126"/>
              <a:ext cx="2426221" cy="307777"/>
            </a:xfrm>
            <a:prstGeom prst="rect">
              <a:avLst/>
            </a:prstGeom>
          </p:spPr>
          <p:txBody>
            <a:bodyPr wrap="square" lIns="0" tIns="0" rIns="0" bIns="0" rtlCol="0" anchor="t">
              <a:spAutoFit/>
            </a:bodyPr>
            <a:lstStyle/>
            <a:p>
              <a:pPr marL="0" lvl="0" indent="0" algn="ctr">
                <a:spcBef>
                  <a:spcPct val="0"/>
                </a:spcBef>
              </a:pPr>
              <a:r>
                <a:rPr lang="en-US" sz="2000" b="1" dirty="0">
                  <a:solidFill>
                    <a:srgbClr val="FFFFFF"/>
                  </a:solidFill>
                  <a:latin typeface="Asap Condensed Bold"/>
                </a:rPr>
                <a:t>ENCODER</a:t>
              </a:r>
              <a:endParaRPr lang="en-US" sz="2000" b="1" u="none" strike="noStrike" dirty="0">
                <a:solidFill>
                  <a:srgbClr val="FFFFFF"/>
                </a:solidFill>
                <a:latin typeface="Asap Condensed Bold"/>
              </a:endParaRPr>
            </a:p>
          </p:txBody>
        </p:sp>
      </p:grpSp>
      <p:grpSp>
        <p:nvGrpSpPr>
          <p:cNvPr id="22" name="Group 21">
            <a:extLst>
              <a:ext uri="{FF2B5EF4-FFF2-40B4-BE49-F238E27FC236}">
                <a16:creationId xmlns:a16="http://schemas.microsoft.com/office/drawing/2014/main" id="{A63BF835-C313-547E-06A6-4704B0CC8C7B}"/>
              </a:ext>
            </a:extLst>
          </p:cNvPr>
          <p:cNvGrpSpPr/>
          <p:nvPr/>
        </p:nvGrpSpPr>
        <p:grpSpPr>
          <a:xfrm>
            <a:off x="11501738" y="3165229"/>
            <a:ext cx="2426221" cy="949569"/>
            <a:chOff x="8620206" y="3165231"/>
            <a:chExt cx="2426221" cy="949569"/>
          </a:xfrm>
        </p:grpSpPr>
        <p:sp>
          <p:nvSpPr>
            <p:cNvPr id="23" name="Round Diagonal Corner of Rectangle 22">
              <a:extLst>
                <a:ext uri="{FF2B5EF4-FFF2-40B4-BE49-F238E27FC236}">
                  <a16:creationId xmlns:a16="http://schemas.microsoft.com/office/drawing/2014/main" id="{FE3F8742-2733-3F3C-F09A-E19A0D748C23}"/>
                </a:ext>
              </a:extLst>
            </p:cNvPr>
            <p:cNvSpPr/>
            <p:nvPr/>
          </p:nvSpPr>
          <p:spPr bwMode="auto">
            <a:xfrm>
              <a:off x="9045526" y="3165231"/>
              <a:ext cx="1575582" cy="949569"/>
            </a:xfrm>
            <a:prstGeom prst="round2Diag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10">
              <a:extLst>
                <a:ext uri="{FF2B5EF4-FFF2-40B4-BE49-F238E27FC236}">
                  <a16:creationId xmlns:a16="http://schemas.microsoft.com/office/drawing/2014/main" id="{82248B14-6533-5459-74BD-4EA869E9BB32}"/>
                </a:ext>
              </a:extLst>
            </p:cNvPr>
            <p:cNvSpPr txBox="1"/>
            <p:nvPr/>
          </p:nvSpPr>
          <p:spPr>
            <a:xfrm>
              <a:off x="8620206" y="3486126"/>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DECODER</a:t>
              </a:r>
            </a:p>
          </p:txBody>
        </p:sp>
      </p:grpSp>
      <p:cxnSp>
        <p:nvCxnSpPr>
          <p:cNvPr id="26" name="Straight Arrow Connector 25">
            <a:extLst>
              <a:ext uri="{FF2B5EF4-FFF2-40B4-BE49-F238E27FC236}">
                <a16:creationId xmlns:a16="http://schemas.microsoft.com/office/drawing/2014/main" id="{5198A332-9F0D-2AEB-AD00-4F1900941558}"/>
              </a:ext>
            </a:extLst>
          </p:cNvPr>
          <p:cNvCxnSpPr>
            <a:cxnSpLocks/>
          </p:cNvCxnSpPr>
          <p:nvPr/>
        </p:nvCxnSpPr>
        <p:spPr>
          <a:xfrm flipV="1">
            <a:off x="10237500" y="4114798"/>
            <a:ext cx="0" cy="744216"/>
          </a:xfrm>
          <a:prstGeom prst="straightConnector1">
            <a:avLst/>
          </a:prstGeom>
          <a:ln w="28575">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D4658E-856C-2AB4-E585-469800796C6B}"/>
              </a:ext>
            </a:extLst>
          </p:cNvPr>
          <p:cNvCxnSpPr>
            <a:cxnSpLocks/>
          </p:cNvCxnSpPr>
          <p:nvPr/>
        </p:nvCxnSpPr>
        <p:spPr>
          <a:xfrm>
            <a:off x="11119075" y="3640012"/>
            <a:ext cx="807983" cy="0"/>
          </a:xfrm>
          <a:prstGeom prst="straightConnector1">
            <a:avLst/>
          </a:prstGeom>
          <a:ln w="28575">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ADAC25-04D5-F8DA-A41F-C45114CFE89F}"/>
              </a:ext>
            </a:extLst>
          </p:cNvPr>
          <p:cNvCxnSpPr>
            <a:cxnSpLocks/>
          </p:cNvCxnSpPr>
          <p:nvPr/>
        </p:nvCxnSpPr>
        <p:spPr>
          <a:xfrm flipV="1">
            <a:off x="12680588" y="2421013"/>
            <a:ext cx="0" cy="744216"/>
          </a:xfrm>
          <a:prstGeom prst="straightConnector1">
            <a:avLst/>
          </a:prstGeom>
          <a:ln w="28575">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TextBox 10">
            <a:extLst>
              <a:ext uri="{FF2B5EF4-FFF2-40B4-BE49-F238E27FC236}">
                <a16:creationId xmlns:a16="http://schemas.microsoft.com/office/drawing/2014/main" id="{17E4BDDC-41D9-C796-774E-7B7D13E3B7E1}"/>
              </a:ext>
            </a:extLst>
          </p:cNvPr>
          <p:cNvSpPr txBox="1"/>
          <p:nvPr/>
        </p:nvSpPr>
        <p:spPr>
          <a:xfrm>
            <a:off x="9024389" y="4872134"/>
            <a:ext cx="2426221" cy="307777"/>
          </a:xfrm>
          <a:prstGeom prst="rect">
            <a:avLst/>
          </a:prstGeom>
        </p:spPr>
        <p:txBody>
          <a:bodyPr wrap="square" lIns="0" tIns="0" rIns="0" bIns="0" rtlCol="0" anchor="t">
            <a:spAutoFit/>
          </a:bodyPr>
          <a:lstStyle/>
          <a:p>
            <a:pPr marL="0" lvl="0" indent="0" algn="ctr">
              <a:spcBef>
                <a:spcPct val="0"/>
              </a:spcBef>
            </a:pPr>
            <a:r>
              <a:rPr lang="en-US" sz="2000" b="1" dirty="0">
                <a:solidFill>
                  <a:srgbClr val="FFFFFF"/>
                </a:solidFill>
                <a:latin typeface="Asap Condensed Bold"/>
              </a:rPr>
              <a:t>INPUT</a:t>
            </a:r>
            <a:endParaRPr lang="en-US" sz="2000" b="1" u="none" strike="noStrike" dirty="0">
              <a:solidFill>
                <a:srgbClr val="FFFFFF"/>
              </a:solidFill>
              <a:latin typeface="Asap Condensed Bold"/>
            </a:endParaRPr>
          </a:p>
        </p:txBody>
      </p:sp>
      <p:sp>
        <p:nvSpPr>
          <p:cNvPr id="32" name="TextBox 10">
            <a:extLst>
              <a:ext uri="{FF2B5EF4-FFF2-40B4-BE49-F238E27FC236}">
                <a16:creationId xmlns:a16="http://schemas.microsoft.com/office/drawing/2014/main" id="{2CE2BF7E-FAD7-CFAA-B57F-4A72169544CA}"/>
              </a:ext>
            </a:extLst>
          </p:cNvPr>
          <p:cNvSpPr txBox="1"/>
          <p:nvPr/>
        </p:nvSpPr>
        <p:spPr>
          <a:xfrm>
            <a:off x="11450610" y="2003463"/>
            <a:ext cx="2426221" cy="307777"/>
          </a:xfrm>
          <a:prstGeom prst="rect">
            <a:avLst/>
          </a:prstGeom>
        </p:spPr>
        <p:txBody>
          <a:bodyPr wrap="square" lIns="0" tIns="0" rIns="0" bIns="0" rtlCol="0" anchor="t">
            <a:spAutoFit/>
          </a:bodyPr>
          <a:lstStyle/>
          <a:p>
            <a:pPr marL="0" lvl="0" indent="0" algn="ctr">
              <a:spcBef>
                <a:spcPct val="0"/>
              </a:spcBef>
            </a:pPr>
            <a:r>
              <a:rPr lang="en-US" sz="2000" b="1" dirty="0">
                <a:solidFill>
                  <a:srgbClr val="FFFFFF"/>
                </a:solidFill>
                <a:latin typeface="Asap Condensed Bold"/>
              </a:rPr>
              <a:t>OUTPUT</a:t>
            </a:r>
            <a:endParaRPr lang="en-US" sz="2000" b="1" u="none" strike="noStrike" dirty="0">
              <a:solidFill>
                <a:srgbClr val="FFFFFF"/>
              </a:solidFill>
              <a:latin typeface="Asap Condensed Bold"/>
            </a:endParaRPr>
          </a:p>
        </p:txBody>
      </p:sp>
      <p:sp>
        <p:nvSpPr>
          <p:cNvPr id="33" name="TextBox 10">
            <a:extLst>
              <a:ext uri="{FF2B5EF4-FFF2-40B4-BE49-F238E27FC236}">
                <a16:creationId xmlns:a16="http://schemas.microsoft.com/office/drawing/2014/main" id="{DEEBC81F-132D-A6DF-BB87-AB4BB6804363}"/>
              </a:ext>
            </a:extLst>
          </p:cNvPr>
          <p:cNvSpPr txBox="1"/>
          <p:nvPr/>
        </p:nvSpPr>
        <p:spPr>
          <a:xfrm>
            <a:off x="10878052" y="3247825"/>
            <a:ext cx="1247371" cy="307777"/>
          </a:xfrm>
          <a:prstGeom prst="rect">
            <a:avLst/>
          </a:prstGeom>
        </p:spPr>
        <p:txBody>
          <a:bodyPr wrap="square" lIns="0" tIns="0" rIns="0" bIns="0" rtlCol="0" anchor="t">
            <a:spAutoFit/>
          </a:bodyPr>
          <a:lstStyle/>
          <a:p>
            <a:pPr marL="0" lvl="0" indent="0" algn="ctr">
              <a:spcBef>
                <a:spcPct val="0"/>
              </a:spcBef>
            </a:pPr>
            <a:r>
              <a:rPr lang="en-US" sz="2000" b="1" dirty="0">
                <a:solidFill>
                  <a:srgbClr val="FFFFFF"/>
                </a:solidFill>
                <a:latin typeface="Asap Condensed Bold"/>
              </a:rPr>
              <a:t>STATE</a:t>
            </a:r>
            <a:endParaRPr lang="en-US" sz="2000" b="1" u="none" strike="noStrike" dirty="0">
              <a:solidFill>
                <a:srgbClr val="FFFFFF"/>
              </a:solidFill>
              <a:latin typeface="Asap Condensed Bold"/>
            </a:endParaRPr>
          </a:p>
        </p:txBody>
      </p:sp>
      <p:pic>
        <p:nvPicPr>
          <p:cNvPr id="36" name="Picture 2">
            <a:extLst>
              <a:ext uri="{FF2B5EF4-FFF2-40B4-BE49-F238E27FC236}">
                <a16:creationId xmlns:a16="http://schemas.microsoft.com/office/drawing/2014/main" id="{FD065DA1-836C-5D71-568F-660386265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189" y="5426489"/>
            <a:ext cx="5504648" cy="250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86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41835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ATTENTION - VIII</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ounded Rectangle 1">
            <a:extLst>
              <a:ext uri="{FF2B5EF4-FFF2-40B4-BE49-F238E27FC236}">
                <a16:creationId xmlns:a16="http://schemas.microsoft.com/office/drawing/2014/main" id="{AFF636AE-A256-D347-23D9-58A2339710CC}"/>
              </a:ext>
            </a:extLst>
          </p:cNvPr>
          <p:cNvSpPr/>
          <p:nvPr/>
        </p:nvSpPr>
        <p:spPr bwMode="auto">
          <a:xfrm>
            <a:off x="1321594" y="1580003"/>
            <a:ext cx="6450806" cy="585254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E86CADE9-1BE9-B50B-347C-3866577FABB4}"/>
              </a:ext>
            </a:extLst>
          </p:cNvPr>
          <p:cNvCxnSpPr>
            <a:cxnSpLocks/>
          </p:cNvCxnSpPr>
          <p:nvPr/>
        </p:nvCxnSpPr>
        <p:spPr>
          <a:xfrm>
            <a:off x="1321594" y="2326721"/>
            <a:ext cx="6450806"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1">
            <a:extLst>
              <a:ext uri="{FF2B5EF4-FFF2-40B4-BE49-F238E27FC236}">
                <a16:creationId xmlns:a16="http://schemas.microsoft.com/office/drawing/2014/main" id="{786A6E5A-D410-CB35-F9DF-5334352B9D95}"/>
              </a:ext>
            </a:extLst>
          </p:cNvPr>
          <p:cNvGrpSpPr/>
          <p:nvPr/>
        </p:nvGrpSpPr>
        <p:grpSpPr>
          <a:xfrm>
            <a:off x="6147582" y="1798386"/>
            <a:ext cx="829544" cy="227831"/>
            <a:chOff x="0" y="0"/>
            <a:chExt cx="1539457" cy="428090"/>
          </a:xfrm>
        </p:grpSpPr>
        <p:grpSp>
          <p:nvGrpSpPr>
            <p:cNvPr id="15" name="Group 12">
              <a:extLst>
                <a:ext uri="{FF2B5EF4-FFF2-40B4-BE49-F238E27FC236}">
                  <a16:creationId xmlns:a16="http://schemas.microsoft.com/office/drawing/2014/main" id="{60B4D98D-8315-A370-3996-53A329152A11}"/>
                </a:ext>
              </a:extLst>
            </p:cNvPr>
            <p:cNvGrpSpPr/>
            <p:nvPr/>
          </p:nvGrpSpPr>
          <p:grpSpPr>
            <a:xfrm>
              <a:off x="0" y="0"/>
              <a:ext cx="428090" cy="428090"/>
              <a:chOff x="0" y="0"/>
              <a:chExt cx="812800" cy="812800"/>
            </a:xfrm>
          </p:grpSpPr>
          <p:sp>
            <p:nvSpPr>
              <p:cNvPr id="22" name="Freeform 13">
                <a:extLst>
                  <a:ext uri="{FF2B5EF4-FFF2-40B4-BE49-F238E27FC236}">
                    <a16:creationId xmlns:a16="http://schemas.microsoft.com/office/drawing/2014/main" id="{6F1A32DF-6AE9-4216-33FB-31379C8948C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3" name="TextBox 14">
                <a:extLst>
                  <a:ext uri="{FF2B5EF4-FFF2-40B4-BE49-F238E27FC236}">
                    <a16:creationId xmlns:a16="http://schemas.microsoft.com/office/drawing/2014/main" id="{C14820A4-BFA3-6967-F327-AC7CF96BEAE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6" name="Group 15">
              <a:extLst>
                <a:ext uri="{FF2B5EF4-FFF2-40B4-BE49-F238E27FC236}">
                  <a16:creationId xmlns:a16="http://schemas.microsoft.com/office/drawing/2014/main" id="{B889468F-D990-043D-9FEE-60D9DFE10AE4}"/>
                </a:ext>
              </a:extLst>
            </p:cNvPr>
            <p:cNvGrpSpPr/>
            <p:nvPr/>
          </p:nvGrpSpPr>
          <p:grpSpPr>
            <a:xfrm>
              <a:off x="556206" y="0"/>
              <a:ext cx="428090" cy="428090"/>
              <a:chOff x="0" y="0"/>
              <a:chExt cx="812800" cy="812800"/>
            </a:xfrm>
          </p:grpSpPr>
          <p:sp>
            <p:nvSpPr>
              <p:cNvPr id="20" name="Freeform 16">
                <a:extLst>
                  <a:ext uri="{FF2B5EF4-FFF2-40B4-BE49-F238E27FC236}">
                    <a16:creationId xmlns:a16="http://schemas.microsoft.com/office/drawing/2014/main" id="{57FC7A97-CB87-32E3-49C5-6BD44EF7F4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21" name="TextBox 17">
                <a:extLst>
                  <a:ext uri="{FF2B5EF4-FFF2-40B4-BE49-F238E27FC236}">
                    <a16:creationId xmlns:a16="http://schemas.microsoft.com/office/drawing/2014/main" id="{DE08DA06-5B42-5E48-3C4D-8AC77952795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8">
              <a:extLst>
                <a:ext uri="{FF2B5EF4-FFF2-40B4-BE49-F238E27FC236}">
                  <a16:creationId xmlns:a16="http://schemas.microsoft.com/office/drawing/2014/main" id="{A7604950-6A13-BD94-8BE9-01DACC7D3358}"/>
                </a:ext>
              </a:extLst>
            </p:cNvPr>
            <p:cNvGrpSpPr/>
            <p:nvPr/>
          </p:nvGrpSpPr>
          <p:grpSpPr>
            <a:xfrm>
              <a:off x="1111367" y="0"/>
              <a:ext cx="428090" cy="428090"/>
              <a:chOff x="0" y="0"/>
              <a:chExt cx="812800" cy="812800"/>
            </a:xfrm>
          </p:grpSpPr>
          <p:sp>
            <p:nvSpPr>
              <p:cNvPr id="18" name="Freeform 19">
                <a:extLst>
                  <a:ext uri="{FF2B5EF4-FFF2-40B4-BE49-F238E27FC236}">
                    <a16:creationId xmlns:a16="http://schemas.microsoft.com/office/drawing/2014/main" id="{3F70EFC0-2288-67A6-663C-3F3A97A9D5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9" name="TextBox 20">
                <a:extLst>
                  <a:ext uri="{FF2B5EF4-FFF2-40B4-BE49-F238E27FC236}">
                    <a16:creationId xmlns:a16="http://schemas.microsoft.com/office/drawing/2014/main" id="{9D7D45A9-6C48-5222-B6F9-1D8B1A2C7C2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dirty="0"/>
              </a:p>
            </p:txBody>
          </p:sp>
        </p:grpSp>
      </p:grpSp>
      <p:sp>
        <p:nvSpPr>
          <p:cNvPr id="29" name="TextBox 10">
            <a:extLst>
              <a:ext uri="{FF2B5EF4-FFF2-40B4-BE49-F238E27FC236}">
                <a16:creationId xmlns:a16="http://schemas.microsoft.com/office/drawing/2014/main" id="{BBCDE3FA-5CED-21A4-A45B-7865000D0C3A}"/>
              </a:ext>
            </a:extLst>
          </p:cNvPr>
          <p:cNvSpPr txBox="1"/>
          <p:nvPr/>
        </p:nvSpPr>
        <p:spPr>
          <a:xfrm>
            <a:off x="1518724" y="2556894"/>
            <a:ext cx="5948875" cy="4681859"/>
          </a:xfrm>
          <a:prstGeom prst="rect">
            <a:avLst/>
          </a:prstGeom>
        </p:spPr>
        <p:txBody>
          <a:bodyPr wrap="square" lIns="0" tIns="0" rIns="0" bIns="0" rtlCol="0" anchor="t">
            <a:spAutoFit/>
          </a:bodyPr>
          <a:lstStyle/>
          <a:p>
            <a:pPr marL="342900" lvl="0" indent="-342900" algn="just">
              <a:lnSpc>
                <a:spcPts val="4134"/>
              </a:lnSpc>
              <a:spcBef>
                <a:spcPct val="0"/>
              </a:spcBef>
              <a:buFontTx/>
              <a:buChar char="-"/>
            </a:pPr>
            <a:r>
              <a:rPr lang="en-US" sz="2400" dirty="0">
                <a:solidFill>
                  <a:srgbClr val="FFFFFF"/>
                </a:solidFill>
                <a:latin typeface="Asap Condensed Bold"/>
              </a:rPr>
              <a:t>All information is sourced into fixed-length vector</a:t>
            </a:r>
          </a:p>
          <a:p>
            <a:pPr marL="342900" lvl="0" indent="-342900" algn="just">
              <a:lnSpc>
                <a:spcPts val="4134"/>
              </a:lnSpc>
              <a:spcBef>
                <a:spcPct val="0"/>
              </a:spcBef>
              <a:buFontTx/>
              <a:buChar char="-"/>
            </a:pPr>
            <a:r>
              <a:rPr lang="en-US" sz="2400" dirty="0">
                <a:solidFill>
                  <a:srgbClr val="FFFFFF"/>
                </a:solidFill>
                <a:latin typeface="Asap Condensed Bold"/>
              </a:rPr>
              <a:t>Decoder has more load to decipher huge single vector</a:t>
            </a:r>
          </a:p>
          <a:p>
            <a:pPr marL="342900" lvl="0" indent="-342900" algn="just">
              <a:lnSpc>
                <a:spcPts val="4134"/>
              </a:lnSpc>
              <a:spcBef>
                <a:spcPct val="0"/>
              </a:spcBef>
              <a:buFontTx/>
              <a:buChar char="-"/>
            </a:pPr>
            <a:r>
              <a:rPr lang="en-US" sz="2400" dirty="0">
                <a:solidFill>
                  <a:srgbClr val="FFFFFF"/>
                </a:solidFill>
                <a:latin typeface="Asap Condensed Bold"/>
              </a:rPr>
              <a:t>Issues with handling long sentences – length more than in corpus</a:t>
            </a:r>
          </a:p>
          <a:p>
            <a:pPr marL="342900" lvl="0" indent="-342900" algn="just">
              <a:lnSpc>
                <a:spcPts val="4134"/>
              </a:lnSpc>
              <a:spcBef>
                <a:spcPct val="0"/>
              </a:spcBef>
              <a:buFontTx/>
              <a:buChar char="-"/>
            </a:pPr>
            <a:r>
              <a:rPr lang="en-US" sz="2400" u="none" strike="noStrike" dirty="0">
                <a:solidFill>
                  <a:srgbClr val="FFFFFF"/>
                </a:solidFill>
                <a:latin typeface="Asap Condensed Bold"/>
              </a:rPr>
              <a:t>Compressing huge information in a vector is </a:t>
            </a:r>
            <a:r>
              <a:rPr lang="en-US" sz="2400" dirty="0">
                <a:solidFill>
                  <a:srgbClr val="FFFFFF"/>
                </a:solidFill>
                <a:latin typeface="Asap Condensed Bold"/>
              </a:rPr>
              <a:t>quite not adaptable</a:t>
            </a:r>
            <a:endParaRPr lang="en-US" sz="2400" u="none" strike="noStrike" dirty="0">
              <a:solidFill>
                <a:srgbClr val="FFFFFF"/>
              </a:solidFill>
              <a:latin typeface="Asap Condensed Bold"/>
            </a:endParaRPr>
          </a:p>
          <a:p>
            <a:pPr marL="342900" lvl="0" indent="-342900" algn="just">
              <a:lnSpc>
                <a:spcPts val="4134"/>
              </a:lnSpc>
              <a:spcBef>
                <a:spcPct val="0"/>
              </a:spcBef>
              <a:buFontTx/>
              <a:buChar char="-"/>
            </a:pPr>
            <a:endParaRPr lang="en-US" sz="2400" u="none" strike="noStrike" dirty="0">
              <a:solidFill>
                <a:srgbClr val="FFFFFF"/>
              </a:solidFill>
              <a:latin typeface="Asap Condensed Bold"/>
            </a:endParaRPr>
          </a:p>
        </p:txBody>
      </p:sp>
      <p:pic>
        <p:nvPicPr>
          <p:cNvPr id="8" name="Picture 4" descr="The Annotated Transformer">
            <a:extLst>
              <a:ext uri="{FF2B5EF4-FFF2-40B4-BE49-F238E27FC236}">
                <a16:creationId xmlns:a16="http://schemas.microsoft.com/office/drawing/2014/main" id="{4A304621-4E3B-3E26-B27B-1428870A0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485" y="1670282"/>
            <a:ext cx="5060783" cy="53776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0">
            <a:extLst>
              <a:ext uri="{FF2B5EF4-FFF2-40B4-BE49-F238E27FC236}">
                <a16:creationId xmlns:a16="http://schemas.microsoft.com/office/drawing/2014/main" id="{5D946C86-6938-6062-F9AA-83F6DA808241}"/>
              </a:ext>
            </a:extLst>
          </p:cNvPr>
          <p:cNvSpPr txBox="1"/>
          <p:nvPr/>
        </p:nvSpPr>
        <p:spPr>
          <a:xfrm>
            <a:off x="2745345" y="1780380"/>
            <a:ext cx="3174644"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WHY ATTENTION MODELS?</a:t>
            </a:r>
          </a:p>
        </p:txBody>
      </p:sp>
    </p:spTree>
    <p:extLst>
      <p:ext uri="{BB962C8B-B14F-4D97-AF65-F5344CB8AC3E}">
        <p14:creationId xmlns:p14="http://schemas.microsoft.com/office/powerpoint/2010/main" val="2560304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166425" y="41835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ATTENTION - VIII</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70A5463B-C4D2-F4D8-C55A-F2FDC3C0E1B8}"/>
              </a:ext>
            </a:extLst>
          </p:cNvPr>
          <p:cNvPicPr>
            <a:picLocks noChangeAspect="1"/>
          </p:cNvPicPr>
          <p:nvPr/>
        </p:nvPicPr>
        <p:blipFill>
          <a:blip r:embed="rId3"/>
          <a:stretch>
            <a:fillRect/>
          </a:stretch>
        </p:blipFill>
        <p:spPr>
          <a:xfrm>
            <a:off x="3169947" y="1164605"/>
            <a:ext cx="7772400" cy="3038501"/>
          </a:xfrm>
          <a:prstGeom prst="rect">
            <a:avLst/>
          </a:prstGeom>
        </p:spPr>
      </p:pic>
      <p:sp>
        <p:nvSpPr>
          <p:cNvPr id="12" name="Rounded Rectangle 11">
            <a:extLst>
              <a:ext uri="{FF2B5EF4-FFF2-40B4-BE49-F238E27FC236}">
                <a16:creationId xmlns:a16="http://schemas.microsoft.com/office/drawing/2014/main" id="{D93C6191-665D-63E6-0A5A-8E073CC05BC8}"/>
              </a:ext>
            </a:extLst>
          </p:cNvPr>
          <p:cNvSpPr/>
          <p:nvPr/>
        </p:nvSpPr>
        <p:spPr bwMode="auto">
          <a:xfrm>
            <a:off x="4746546" y="4572000"/>
            <a:ext cx="4524064" cy="3239250"/>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75FED89C-8660-E930-F164-852A50C980B8}"/>
              </a:ext>
            </a:extLst>
          </p:cNvPr>
          <p:cNvCxnSpPr>
            <a:cxnSpLocks/>
          </p:cNvCxnSpPr>
          <p:nvPr/>
        </p:nvCxnSpPr>
        <p:spPr>
          <a:xfrm>
            <a:off x="4794116" y="5088844"/>
            <a:ext cx="442892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57C457A-FE6C-8BBF-E459-60EC37E456EC}"/>
              </a:ext>
            </a:extLst>
          </p:cNvPr>
          <p:cNvGrpSpPr/>
          <p:nvPr/>
        </p:nvGrpSpPr>
        <p:grpSpPr>
          <a:xfrm>
            <a:off x="8077649" y="4716634"/>
            <a:ext cx="829544" cy="227831"/>
            <a:chOff x="0" y="0"/>
            <a:chExt cx="1539457" cy="428090"/>
          </a:xfrm>
        </p:grpSpPr>
        <p:grpSp>
          <p:nvGrpSpPr>
            <p:cNvPr id="16" name="Group 15">
              <a:extLst>
                <a:ext uri="{FF2B5EF4-FFF2-40B4-BE49-F238E27FC236}">
                  <a16:creationId xmlns:a16="http://schemas.microsoft.com/office/drawing/2014/main" id="{7E81F924-FC36-0D13-12F4-AB098CB82E81}"/>
                </a:ext>
              </a:extLst>
            </p:cNvPr>
            <p:cNvGrpSpPr/>
            <p:nvPr/>
          </p:nvGrpSpPr>
          <p:grpSpPr>
            <a:xfrm>
              <a:off x="0" y="0"/>
              <a:ext cx="428090" cy="428090"/>
              <a:chOff x="0" y="0"/>
              <a:chExt cx="812800" cy="812800"/>
            </a:xfrm>
          </p:grpSpPr>
          <p:sp>
            <p:nvSpPr>
              <p:cNvPr id="23" name="Freeform 13">
                <a:extLst>
                  <a:ext uri="{FF2B5EF4-FFF2-40B4-BE49-F238E27FC236}">
                    <a16:creationId xmlns:a16="http://schemas.microsoft.com/office/drawing/2014/main" id="{FB61B991-DCD1-2961-6B84-88579808EE5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4" name="TextBox 14">
                <a:extLst>
                  <a:ext uri="{FF2B5EF4-FFF2-40B4-BE49-F238E27FC236}">
                    <a16:creationId xmlns:a16="http://schemas.microsoft.com/office/drawing/2014/main" id="{8EF37286-F837-B7A7-17D5-C72F5EDED42E}"/>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5">
              <a:extLst>
                <a:ext uri="{FF2B5EF4-FFF2-40B4-BE49-F238E27FC236}">
                  <a16:creationId xmlns:a16="http://schemas.microsoft.com/office/drawing/2014/main" id="{2B85C7B0-9108-94EE-F07D-AA6D2ADEF4F5}"/>
                </a:ext>
              </a:extLst>
            </p:cNvPr>
            <p:cNvGrpSpPr/>
            <p:nvPr/>
          </p:nvGrpSpPr>
          <p:grpSpPr>
            <a:xfrm>
              <a:off x="556206" y="0"/>
              <a:ext cx="428090" cy="428090"/>
              <a:chOff x="0" y="0"/>
              <a:chExt cx="812800" cy="812800"/>
            </a:xfrm>
          </p:grpSpPr>
          <p:sp>
            <p:nvSpPr>
              <p:cNvPr id="21" name="Freeform 16">
                <a:extLst>
                  <a:ext uri="{FF2B5EF4-FFF2-40B4-BE49-F238E27FC236}">
                    <a16:creationId xmlns:a16="http://schemas.microsoft.com/office/drawing/2014/main" id="{FF9DEBAD-D71F-7EAE-A14A-503D93BD15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22" name="TextBox 17">
                <a:extLst>
                  <a:ext uri="{FF2B5EF4-FFF2-40B4-BE49-F238E27FC236}">
                    <a16:creationId xmlns:a16="http://schemas.microsoft.com/office/drawing/2014/main" id="{BED6B9F6-DB23-03B5-F0D5-7191C71A714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66062D8A-6FA0-5056-4217-CB90034EF668}"/>
                </a:ext>
              </a:extLst>
            </p:cNvPr>
            <p:cNvGrpSpPr/>
            <p:nvPr/>
          </p:nvGrpSpPr>
          <p:grpSpPr>
            <a:xfrm>
              <a:off x="1111367" y="0"/>
              <a:ext cx="428090" cy="428090"/>
              <a:chOff x="0" y="0"/>
              <a:chExt cx="812800" cy="812800"/>
            </a:xfrm>
          </p:grpSpPr>
          <p:sp>
            <p:nvSpPr>
              <p:cNvPr id="19" name="Freeform 19">
                <a:extLst>
                  <a:ext uri="{FF2B5EF4-FFF2-40B4-BE49-F238E27FC236}">
                    <a16:creationId xmlns:a16="http://schemas.microsoft.com/office/drawing/2014/main" id="{E30AC923-E224-EFF7-3CA1-72823C6E96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20" name="TextBox 20">
                <a:extLst>
                  <a:ext uri="{FF2B5EF4-FFF2-40B4-BE49-F238E27FC236}">
                    <a16:creationId xmlns:a16="http://schemas.microsoft.com/office/drawing/2014/main" id="{48A551CA-E539-357E-F214-18864B13350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5" name="TextBox 10">
            <a:extLst>
              <a:ext uri="{FF2B5EF4-FFF2-40B4-BE49-F238E27FC236}">
                <a16:creationId xmlns:a16="http://schemas.microsoft.com/office/drawing/2014/main" id="{59872BDF-7FCA-8117-934E-BBDF4A8BDE91}"/>
              </a:ext>
            </a:extLst>
          </p:cNvPr>
          <p:cNvSpPr txBox="1"/>
          <p:nvPr/>
        </p:nvSpPr>
        <p:spPr>
          <a:xfrm>
            <a:off x="5053168" y="5233224"/>
            <a:ext cx="4524064" cy="2578719"/>
          </a:xfrm>
          <a:prstGeom prst="rect">
            <a:avLst/>
          </a:prstGeom>
        </p:spPr>
        <p:txBody>
          <a:bodyPr wrap="square" lIns="0" tIns="0" rIns="0" bIns="0" rtlCol="0" anchor="t">
            <a:spAutoFit/>
          </a:bodyPr>
          <a:lstStyle/>
          <a:p>
            <a:pPr marL="342900" lvl="0" indent="-342900" algn="just">
              <a:lnSpc>
                <a:spcPts val="4134"/>
              </a:lnSpc>
              <a:spcBef>
                <a:spcPct val="0"/>
              </a:spcBef>
              <a:buFontTx/>
              <a:buChar char="-"/>
            </a:pPr>
            <a:r>
              <a:rPr lang="en-US" sz="2400" dirty="0">
                <a:solidFill>
                  <a:srgbClr val="FFFFFF"/>
                </a:solidFill>
                <a:latin typeface="Asap Condensed Bold"/>
              </a:rPr>
              <a:t>Encoding</a:t>
            </a:r>
          </a:p>
          <a:p>
            <a:pPr marL="342900" lvl="0" indent="-342900" algn="just">
              <a:lnSpc>
                <a:spcPts val="4134"/>
              </a:lnSpc>
              <a:spcBef>
                <a:spcPct val="0"/>
              </a:spcBef>
              <a:buFontTx/>
              <a:buChar char="-"/>
            </a:pPr>
            <a:r>
              <a:rPr lang="en-US" sz="2400" u="none" strike="noStrike" dirty="0">
                <a:solidFill>
                  <a:srgbClr val="FFFFFF"/>
                </a:solidFill>
                <a:latin typeface="Asap Condensed Bold"/>
              </a:rPr>
              <a:t>Computing Attention weights</a:t>
            </a:r>
          </a:p>
          <a:p>
            <a:pPr marL="342900" lvl="0" indent="-342900" algn="just">
              <a:lnSpc>
                <a:spcPts val="4134"/>
              </a:lnSpc>
              <a:spcBef>
                <a:spcPct val="0"/>
              </a:spcBef>
              <a:buFontTx/>
              <a:buChar char="-"/>
            </a:pPr>
            <a:r>
              <a:rPr lang="en-US" sz="2400" dirty="0">
                <a:solidFill>
                  <a:srgbClr val="FFFFFF"/>
                </a:solidFill>
                <a:latin typeface="Asap Condensed Bold"/>
              </a:rPr>
              <a:t>Context vector</a:t>
            </a:r>
          </a:p>
          <a:p>
            <a:pPr marL="342900" lvl="0" indent="-342900" algn="just">
              <a:lnSpc>
                <a:spcPts val="4134"/>
              </a:lnSpc>
              <a:spcBef>
                <a:spcPct val="0"/>
              </a:spcBef>
              <a:buFontTx/>
              <a:buChar char="-"/>
            </a:pPr>
            <a:r>
              <a:rPr lang="en-US" sz="2400" u="none" strike="noStrike" dirty="0">
                <a:solidFill>
                  <a:srgbClr val="FFFFFF"/>
                </a:solidFill>
                <a:latin typeface="Asap Condensed Bold"/>
              </a:rPr>
              <a:t>Decoding</a:t>
            </a:r>
          </a:p>
          <a:p>
            <a:pPr marL="342900" lvl="0" indent="-342900" algn="just">
              <a:lnSpc>
                <a:spcPts val="4134"/>
              </a:lnSpc>
              <a:spcBef>
                <a:spcPct val="0"/>
              </a:spcBef>
              <a:buFontTx/>
              <a:buChar char="-"/>
            </a:pPr>
            <a:endParaRPr lang="en-US" sz="2400" u="none" strike="noStrike" dirty="0">
              <a:solidFill>
                <a:srgbClr val="FFFFFF"/>
              </a:solidFill>
              <a:latin typeface="Asap Condensed Bold"/>
            </a:endParaRPr>
          </a:p>
        </p:txBody>
      </p:sp>
    </p:spTree>
    <p:extLst>
      <p:ext uri="{BB962C8B-B14F-4D97-AF65-F5344CB8AC3E}">
        <p14:creationId xmlns:p14="http://schemas.microsoft.com/office/powerpoint/2010/main" val="1434140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166425" y="41835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TRANSFORMERS - IX</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The Transformer Model - MachineLearningMastery.com">
            <a:extLst>
              <a:ext uri="{FF2B5EF4-FFF2-40B4-BE49-F238E27FC236}">
                <a16:creationId xmlns:a16="http://schemas.microsoft.com/office/drawing/2014/main" id="{7D9B5026-9ABA-0D2E-7CE2-1426EA118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860" y="1321419"/>
            <a:ext cx="4181145" cy="589156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CA14FA6-FCED-D4D5-A47C-58694191019D}"/>
              </a:ext>
            </a:extLst>
          </p:cNvPr>
          <p:cNvGrpSpPr/>
          <p:nvPr/>
        </p:nvGrpSpPr>
        <p:grpSpPr>
          <a:xfrm>
            <a:off x="11579132" y="1968091"/>
            <a:ext cx="765268" cy="227830"/>
            <a:chOff x="0" y="0"/>
            <a:chExt cx="1539457" cy="428090"/>
          </a:xfrm>
        </p:grpSpPr>
        <p:grpSp>
          <p:nvGrpSpPr>
            <p:cNvPr id="11" name="Group 10">
              <a:extLst>
                <a:ext uri="{FF2B5EF4-FFF2-40B4-BE49-F238E27FC236}">
                  <a16:creationId xmlns:a16="http://schemas.microsoft.com/office/drawing/2014/main" id="{3B5EC408-12F7-C4BE-A435-0964BEE92767}"/>
                </a:ext>
              </a:extLst>
            </p:cNvPr>
            <p:cNvGrpSpPr/>
            <p:nvPr/>
          </p:nvGrpSpPr>
          <p:grpSpPr>
            <a:xfrm>
              <a:off x="0" y="0"/>
              <a:ext cx="428090" cy="428090"/>
              <a:chOff x="0" y="0"/>
              <a:chExt cx="812800" cy="812800"/>
            </a:xfrm>
          </p:grpSpPr>
          <p:sp>
            <p:nvSpPr>
              <p:cNvPr id="31" name="Freeform 13">
                <a:extLst>
                  <a:ext uri="{FF2B5EF4-FFF2-40B4-BE49-F238E27FC236}">
                    <a16:creationId xmlns:a16="http://schemas.microsoft.com/office/drawing/2014/main" id="{DC4BDE3D-CAEB-5C93-C912-0CEA480DFFF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32" name="TextBox 14">
                <a:extLst>
                  <a:ext uri="{FF2B5EF4-FFF2-40B4-BE49-F238E27FC236}">
                    <a16:creationId xmlns:a16="http://schemas.microsoft.com/office/drawing/2014/main" id="{347B99C0-C142-C7D3-86A7-FEB0342D1D5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5">
              <a:extLst>
                <a:ext uri="{FF2B5EF4-FFF2-40B4-BE49-F238E27FC236}">
                  <a16:creationId xmlns:a16="http://schemas.microsoft.com/office/drawing/2014/main" id="{1CF430AB-62A5-DB61-F38C-B725BB8F4308}"/>
                </a:ext>
              </a:extLst>
            </p:cNvPr>
            <p:cNvGrpSpPr/>
            <p:nvPr/>
          </p:nvGrpSpPr>
          <p:grpSpPr>
            <a:xfrm>
              <a:off x="556206" y="0"/>
              <a:ext cx="428090" cy="428090"/>
              <a:chOff x="0" y="0"/>
              <a:chExt cx="812800" cy="812800"/>
            </a:xfrm>
          </p:grpSpPr>
          <p:sp>
            <p:nvSpPr>
              <p:cNvPr id="29" name="Freeform 16">
                <a:extLst>
                  <a:ext uri="{FF2B5EF4-FFF2-40B4-BE49-F238E27FC236}">
                    <a16:creationId xmlns:a16="http://schemas.microsoft.com/office/drawing/2014/main" id="{FBEB8FD8-3665-C31B-4F82-789F1AAC01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30" name="TextBox 17">
                <a:extLst>
                  <a:ext uri="{FF2B5EF4-FFF2-40B4-BE49-F238E27FC236}">
                    <a16:creationId xmlns:a16="http://schemas.microsoft.com/office/drawing/2014/main" id="{11F64067-CDD8-0CED-F74A-9C8F2A4301A8}"/>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18">
              <a:extLst>
                <a:ext uri="{FF2B5EF4-FFF2-40B4-BE49-F238E27FC236}">
                  <a16:creationId xmlns:a16="http://schemas.microsoft.com/office/drawing/2014/main" id="{AD299080-CFDE-E38A-EC38-5F5AC8EBCA44}"/>
                </a:ext>
              </a:extLst>
            </p:cNvPr>
            <p:cNvGrpSpPr/>
            <p:nvPr/>
          </p:nvGrpSpPr>
          <p:grpSpPr>
            <a:xfrm>
              <a:off x="1111367" y="0"/>
              <a:ext cx="428090" cy="428090"/>
              <a:chOff x="0" y="0"/>
              <a:chExt cx="812800" cy="812800"/>
            </a:xfrm>
          </p:grpSpPr>
          <p:sp>
            <p:nvSpPr>
              <p:cNvPr id="27" name="Freeform 19">
                <a:extLst>
                  <a:ext uri="{FF2B5EF4-FFF2-40B4-BE49-F238E27FC236}">
                    <a16:creationId xmlns:a16="http://schemas.microsoft.com/office/drawing/2014/main" id="{6DEA21AB-286B-8C78-46CD-9B4FE1F03D6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28" name="TextBox 20">
                <a:extLst>
                  <a:ext uri="{FF2B5EF4-FFF2-40B4-BE49-F238E27FC236}">
                    <a16:creationId xmlns:a16="http://schemas.microsoft.com/office/drawing/2014/main" id="{F170FAC1-46BD-EC8D-37C7-8B213100E7E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34" name="Group 33">
            <a:extLst>
              <a:ext uri="{FF2B5EF4-FFF2-40B4-BE49-F238E27FC236}">
                <a16:creationId xmlns:a16="http://schemas.microsoft.com/office/drawing/2014/main" id="{E820DBB6-F6F8-AA04-E3D3-3C0F223FBF86}"/>
              </a:ext>
            </a:extLst>
          </p:cNvPr>
          <p:cNvGrpSpPr/>
          <p:nvPr/>
        </p:nvGrpSpPr>
        <p:grpSpPr>
          <a:xfrm>
            <a:off x="6892761" y="1796065"/>
            <a:ext cx="6286921" cy="4483872"/>
            <a:chOff x="6892761" y="1796065"/>
            <a:chExt cx="6286921" cy="4483872"/>
          </a:xfrm>
        </p:grpSpPr>
        <p:sp>
          <p:nvSpPr>
            <p:cNvPr id="4" name="Rounded Rectangle 3">
              <a:extLst>
                <a:ext uri="{FF2B5EF4-FFF2-40B4-BE49-F238E27FC236}">
                  <a16:creationId xmlns:a16="http://schemas.microsoft.com/office/drawing/2014/main" id="{801EFD8F-6C1B-C59B-1529-C329E5C97245}"/>
                </a:ext>
              </a:extLst>
            </p:cNvPr>
            <p:cNvSpPr/>
            <p:nvPr/>
          </p:nvSpPr>
          <p:spPr bwMode="auto">
            <a:xfrm>
              <a:off x="6892761" y="1796065"/>
              <a:ext cx="5880566" cy="4483872"/>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77BB9FC0-78E4-24BD-2DCA-F78086822617}"/>
                </a:ext>
              </a:extLst>
            </p:cNvPr>
            <p:cNvCxnSpPr>
              <a:cxnSpLocks/>
            </p:cNvCxnSpPr>
            <p:nvPr/>
          </p:nvCxnSpPr>
          <p:spPr>
            <a:xfrm>
              <a:off x="6892761" y="2367946"/>
              <a:ext cx="5880566"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10">
              <a:extLst>
                <a:ext uri="{FF2B5EF4-FFF2-40B4-BE49-F238E27FC236}">
                  <a16:creationId xmlns:a16="http://schemas.microsoft.com/office/drawing/2014/main" id="{109DF1B2-4183-63BA-B0F0-9E8BCDBBBEE2}"/>
                </a:ext>
              </a:extLst>
            </p:cNvPr>
            <p:cNvSpPr txBox="1"/>
            <p:nvPr/>
          </p:nvSpPr>
          <p:spPr>
            <a:xfrm>
              <a:off x="7315200" y="2453754"/>
              <a:ext cx="5864482" cy="3626890"/>
            </a:xfrm>
            <a:prstGeom prst="rect">
              <a:avLst/>
            </a:prstGeom>
          </p:spPr>
          <p:txBody>
            <a:bodyPr wrap="square" lIns="0" tIns="0" rIns="0" bIns="0" rtlCol="0" anchor="t">
              <a:spAutoFit/>
            </a:bodyPr>
            <a:lstStyle/>
            <a:p>
              <a:pPr marL="342900" lvl="0" indent="-342900">
                <a:lnSpc>
                  <a:spcPts val="4134"/>
                </a:lnSpc>
                <a:spcBef>
                  <a:spcPct val="0"/>
                </a:spcBef>
                <a:buFontTx/>
                <a:buChar char="-"/>
              </a:pPr>
              <a:r>
                <a:rPr lang="en-US" sz="2300" u="none" strike="noStrike" dirty="0">
                  <a:solidFill>
                    <a:srgbClr val="FFFFFF"/>
                  </a:solidFill>
                  <a:latin typeface="Asap Condensed Bold"/>
                </a:rPr>
                <a:t>Transformers leverage self-attention mechanism </a:t>
              </a:r>
            </a:p>
            <a:p>
              <a:pPr marL="342900" lvl="0" indent="-342900">
                <a:lnSpc>
                  <a:spcPts val="4134"/>
                </a:lnSpc>
                <a:spcBef>
                  <a:spcPct val="0"/>
                </a:spcBef>
                <a:buFontTx/>
                <a:buChar char="-"/>
              </a:pPr>
              <a:r>
                <a:rPr lang="en-US" sz="2300" u="none" strike="noStrike" dirty="0">
                  <a:solidFill>
                    <a:srgbClr val="FFFFFF"/>
                  </a:solidFill>
                  <a:latin typeface="Asap Condensed Bold"/>
                </a:rPr>
                <a:t>Enables parallelization during training</a:t>
              </a:r>
            </a:p>
            <a:p>
              <a:pPr marL="342900" lvl="0" indent="-342900">
                <a:lnSpc>
                  <a:spcPts val="4134"/>
                </a:lnSpc>
                <a:spcBef>
                  <a:spcPct val="0"/>
                </a:spcBef>
                <a:buFontTx/>
                <a:buChar char="-"/>
              </a:pPr>
              <a:r>
                <a:rPr lang="en-US" sz="2300" dirty="0">
                  <a:solidFill>
                    <a:srgbClr val="FFFFFF"/>
                  </a:solidFill>
                  <a:latin typeface="Asap Condensed Bold"/>
                </a:rPr>
                <a:t>Improved performance</a:t>
              </a:r>
              <a:endParaRPr lang="en-US" sz="2300" u="none" strike="noStrike" dirty="0">
                <a:solidFill>
                  <a:srgbClr val="FFFFFF"/>
                </a:solidFill>
                <a:latin typeface="Asap Condensed Bold"/>
              </a:endParaRPr>
            </a:p>
            <a:p>
              <a:pPr lvl="0">
                <a:lnSpc>
                  <a:spcPts val="4134"/>
                </a:lnSpc>
                <a:spcBef>
                  <a:spcPct val="0"/>
                </a:spcBef>
              </a:pPr>
              <a:r>
                <a:rPr lang="en-US" sz="2300" dirty="0">
                  <a:solidFill>
                    <a:srgbClr val="FFFFFF"/>
                  </a:solidFill>
                  <a:latin typeface="Asap Condensed Bold"/>
                </a:rPr>
                <a:t>Models such as BERT &amp; GPT showed the effectiveness of transformer-based</a:t>
              </a:r>
            </a:p>
            <a:p>
              <a:pPr lvl="0">
                <a:lnSpc>
                  <a:spcPts val="4134"/>
                </a:lnSpc>
                <a:spcBef>
                  <a:spcPct val="0"/>
                </a:spcBef>
              </a:pPr>
              <a:r>
                <a:rPr lang="en-US" sz="2300" dirty="0">
                  <a:solidFill>
                    <a:srgbClr val="FFFFFF"/>
                  </a:solidFill>
                  <a:latin typeface="Asap Condensed Bold"/>
                </a:rPr>
                <a:t> architectures</a:t>
              </a:r>
              <a:endParaRPr lang="en-US" sz="2300" u="none" strike="noStrike" dirty="0">
                <a:solidFill>
                  <a:srgbClr val="FFFFFF"/>
                </a:solidFill>
                <a:latin typeface="Asap Condensed Bold"/>
              </a:endParaRPr>
            </a:p>
          </p:txBody>
        </p:sp>
      </p:grpSp>
    </p:spTree>
    <p:extLst>
      <p:ext uri="{BB962C8B-B14F-4D97-AF65-F5344CB8AC3E}">
        <p14:creationId xmlns:p14="http://schemas.microsoft.com/office/powerpoint/2010/main" val="1937638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41835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a:t>
            </a:r>
            <a:r>
              <a:rPr lang="en-US" sz="4000" b="1" dirty="0">
                <a:solidFill>
                  <a:srgbClr val="FFFFFF"/>
                </a:solidFill>
                <a:latin typeface="Asap Condensed Bold"/>
              </a:rPr>
              <a:t>LLMs</a:t>
            </a:r>
            <a:r>
              <a:rPr lang="en-US" sz="4000" b="1" u="none" strike="noStrike" dirty="0">
                <a:solidFill>
                  <a:srgbClr val="FFFFFF"/>
                </a:solidFill>
                <a:latin typeface="Asap Condensed Bold"/>
              </a:rPr>
              <a:t> - </a:t>
            </a:r>
            <a:r>
              <a:rPr lang="en-US" sz="4000" b="1" dirty="0">
                <a:solidFill>
                  <a:srgbClr val="FFFFFF"/>
                </a:solidFill>
                <a:latin typeface="Asap Condensed Bold"/>
              </a:rPr>
              <a:t>X</a:t>
            </a:r>
            <a:endParaRPr lang="en-US" sz="4000" b="1" u="none" strike="noStrike" dirty="0">
              <a:solidFill>
                <a:srgbClr val="FFFFFF"/>
              </a:solidFill>
              <a:latin typeface="Asap Condensed Bold"/>
            </a:endParaRP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black and white diagram of various icons&#10;&#10;Description automatically generated with medium confidence">
            <a:extLst>
              <a:ext uri="{FF2B5EF4-FFF2-40B4-BE49-F238E27FC236}">
                <a16:creationId xmlns:a16="http://schemas.microsoft.com/office/drawing/2014/main" id="{A168580E-D75F-A59B-9317-5AB9C9EA7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03" y="1924314"/>
            <a:ext cx="6297674" cy="4723256"/>
          </a:xfrm>
          <a:prstGeom prst="rect">
            <a:avLst/>
          </a:prstGeom>
        </p:spPr>
      </p:pic>
      <p:grpSp>
        <p:nvGrpSpPr>
          <p:cNvPr id="8" name="Group 7">
            <a:extLst>
              <a:ext uri="{FF2B5EF4-FFF2-40B4-BE49-F238E27FC236}">
                <a16:creationId xmlns:a16="http://schemas.microsoft.com/office/drawing/2014/main" id="{4DB96216-0D4F-81A8-2A07-C7A064C5B315}"/>
              </a:ext>
            </a:extLst>
          </p:cNvPr>
          <p:cNvGrpSpPr/>
          <p:nvPr/>
        </p:nvGrpSpPr>
        <p:grpSpPr>
          <a:xfrm>
            <a:off x="6850558" y="1873681"/>
            <a:ext cx="5880566" cy="5062378"/>
            <a:chOff x="6892761" y="1796065"/>
            <a:chExt cx="5880566" cy="5062378"/>
          </a:xfrm>
        </p:grpSpPr>
        <p:sp>
          <p:nvSpPr>
            <p:cNvPr id="9" name="Rounded Rectangle 8">
              <a:extLst>
                <a:ext uri="{FF2B5EF4-FFF2-40B4-BE49-F238E27FC236}">
                  <a16:creationId xmlns:a16="http://schemas.microsoft.com/office/drawing/2014/main" id="{23A19212-F6AB-8485-C0D0-C408E7308B4C}"/>
                </a:ext>
              </a:extLst>
            </p:cNvPr>
            <p:cNvSpPr/>
            <p:nvPr/>
          </p:nvSpPr>
          <p:spPr bwMode="auto">
            <a:xfrm>
              <a:off x="6892761" y="1796065"/>
              <a:ext cx="5880566" cy="5062378"/>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88A5C772-5286-5AA6-E2B7-48F925425A83}"/>
                </a:ext>
              </a:extLst>
            </p:cNvPr>
            <p:cNvCxnSpPr>
              <a:cxnSpLocks/>
            </p:cNvCxnSpPr>
            <p:nvPr/>
          </p:nvCxnSpPr>
          <p:spPr>
            <a:xfrm>
              <a:off x="6942202" y="2382014"/>
              <a:ext cx="5781684"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4B8DFF-2A45-7D69-F5A5-B7FE0F025843}"/>
                </a:ext>
              </a:extLst>
            </p:cNvPr>
            <p:cNvSpPr txBox="1"/>
            <p:nvPr/>
          </p:nvSpPr>
          <p:spPr>
            <a:xfrm>
              <a:off x="7125974" y="2543891"/>
              <a:ext cx="5597912" cy="4152675"/>
            </a:xfrm>
            <a:prstGeom prst="rect">
              <a:avLst/>
            </a:prstGeom>
          </p:spPr>
          <p:txBody>
            <a:bodyPr wrap="square" lIns="0" tIns="0" rIns="0" bIns="0" rtlCol="0" anchor="t">
              <a:spAutoFit/>
            </a:bodyPr>
            <a:lstStyle/>
            <a:p>
              <a:pPr marL="342900" lvl="0" indent="-342900">
                <a:lnSpc>
                  <a:spcPts val="4134"/>
                </a:lnSpc>
                <a:spcBef>
                  <a:spcPct val="0"/>
                </a:spcBef>
                <a:buFontTx/>
                <a:buChar char="-"/>
              </a:pPr>
              <a:r>
                <a:rPr lang="en-US" sz="2300" u="none" strike="noStrike" dirty="0">
                  <a:solidFill>
                    <a:srgbClr val="FFFFFF"/>
                  </a:solidFill>
                  <a:latin typeface="Asap Condensed Bold"/>
                </a:rPr>
                <a:t>Models trained on vast data and process billions </a:t>
              </a:r>
              <a:r>
                <a:rPr lang="en-US" sz="2300" dirty="0">
                  <a:solidFill>
                    <a:srgbClr val="FFFFFF"/>
                  </a:solidFill>
                  <a:latin typeface="Asap Condensed Bold"/>
                </a:rPr>
                <a:t>of parameters</a:t>
              </a:r>
            </a:p>
            <a:p>
              <a:pPr marL="342900" lvl="0" indent="-342900">
                <a:lnSpc>
                  <a:spcPts val="4134"/>
                </a:lnSpc>
                <a:spcBef>
                  <a:spcPct val="0"/>
                </a:spcBef>
                <a:buFontTx/>
                <a:buChar char="-"/>
              </a:pPr>
              <a:r>
                <a:rPr lang="en-US" sz="2300" dirty="0">
                  <a:solidFill>
                    <a:srgbClr val="FFFFFF"/>
                  </a:solidFill>
                  <a:latin typeface="Asap Condensed Bold"/>
                </a:rPr>
                <a:t>Understands and generates human-like text across wide topics &amp; domains</a:t>
              </a:r>
            </a:p>
            <a:p>
              <a:pPr marL="342900" lvl="0" indent="-342900">
                <a:lnSpc>
                  <a:spcPts val="4134"/>
                </a:lnSpc>
                <a:spcBef>
                  <a:spcPct val="0"/>
                </a:spcBef>
                <a:buFontTx/>
                <a:buChar char="-"/>
              </a:pPr>
              <a:r>
                <a:rPr lang="en-US" sz="2300" dirty="0">
                  <a:solidFill>
                    <a:srgbClr val="FFFFFF"/>
                  </a:solidFill>
                  <a:latin typeface="Asap Condensed Bold"/>
                </a:rPr>
                <a:t>Common reasoning &amp; language understanding</a:t>
              </a:r>
            </a:p>
            <a:p>
              <a:pPr marL="342900" lvl="0" indent="-342900">
                <a:lnSpc>
                  <a:spcPts val="4134"/>
                </a:lnSpc>
                <a:spcBef>
                  <a:spcPct val="0"/>
                </a:spcBef>
                <a:buFontTx/>
                <a:buChar char="-"/>
              </a:pPr>
              <a:r>
                <a:rPr lang="en-US" sz="2300" dirty="0">
                  <a:solidFill>
                    <a:srgbClr val="FFFFFF"/>
                  </a:solidFill>
                  <a:latin typeface="Asap Condensed Bold"/>
                </a:rPr>
                <a:t>Generalization &amp; Versatility</a:t>
              </a:r>
            </a:p>
            <a:p>
              <a:pPr marL="342900" lvl="0" indent="-342900">
                <a:lnSpc>
                  <a:spcPts val="4134"/>
                </a:lnSpc>
                <a:spcBef>
                  <a:spcPct val="0"/>
                </a:spcBef>
                <a:buFontTx/>
                <a:buChar char="-"/>
              </a:pPr>
              <a:endParaRPr lang="en-US" sz="2300" u="none" strike="noStrike" dirty="0">
                <a:solidFill>
                  <a:srgbClr val="FFFFFF"/>
                </a:solidFill>
                <a:latin typeface="Asap Condensed Bold"/>
              </a:endParaRPr>
            </a:p>
          </p:txBody>
        </p:sp>
      </p:grpSp>
      <p:grpSp>
        <p:nvGrpSpPr>
          <p:cNvPr id="12" name="Group 11">
            <a:extLst>
              <a:ext uri="{FF2B5EF4-FFF2-40B4-BE49-F238E27FC236}">
                <a16:creationId xmlns:a16="http://schemas.microsoft.com/office/drawing/2014/main" id="{F59C99F5-6670-54FA-BC9A-4D4B6C65C263}"/>
              </a:ext>
            </a:extLst>
          </p:cNvPr>
          <p:cNvGrpSpPr/>
          <p:nvPr/>
        </p:nvGrpSpPr>
        <p:grpSpPr>
          <a:xfrm>
            <a:off x="11423014" y="2067837"/>
            <a:ext cx="865629" cy="227830"/>
            <a:chOff x="0" y="0"/>
            <a:chExt cx="1539457" cy="428090"/>
          </a:xfrm>
        </p:grpSpPr>
        <p:grpSp>
          <p:nvGrpSpPr>
            <p:cNvPr id="13" name="Group 12">
              <a:extLst>
                <a:ext uri="{FF2B5EF4-FFF2-40B4-BE49-F238E27FC236}">
                  <a16:creationId xmlns:a16="http://schemas.microsoft.com/office/drawing/2014/main" id="{9779BBCA-F509-E9A5-8210-B8AB7229DADE}"/>
                </a:ext>
              </a:extLst>
            </p:cNvPr>
            <p:cNvGrpSpPr/>
            <p:nvPr/>
          </p:nvGrpSpPr>
          <p:grpSpPr>
            <a:xfrm>
              <a:off x="0" y="0"/>
              <a:ext cx="428090" cy="428090"/>
              <a:chOff x="0" y="0"/>
              <a:chExt cx="812800" cy="812800"/>
            </a:xfrm>
          </p:grpSpPr>
          <p:sp>
            <p:nvSpPr>
              <p:cNvPr id="20" name="Freeform 13">
                <a:extLst>
                  <a:ext uri="{FF2B5EF4-FFF2-40B4-BE49-F238E27FC236}">
                    <a16:creationId xmlns:a16="http://schemas.microsoft.com/office/drawing/2014/main" id="{683CAD3F-8D3F-B614-935F-516E15FD08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1" name="TextBox 14">
                <a:extLst>
                  <a:ext uri="{FF2B5EF4-FFF2-40B4-BE49-F238E27FC236}">
                    <a16:creationId xmlns:a16="http://schemas.microsoft.com/office/drawing/2014/main" id="{DA9E8B3F-DA9D-C40B-5BDC-980FB7D5709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5">
              <a:extLst>
                <a:ext uri="{FF2B5EF4-FFF2-40B4-BE49-F238E27FC236}">
                  <a16:creationId xmlns:a16="http://schemas.microsoft.com/office/drawing/2014/main" id="{7A4490CB-979B-A805-EC4E-1207A1B06EC4}"/>
                </a:ext>
              </a:extLst>
            </p:cNvPr>
            <p:cNvGrpSpPr/>
            <p:nvPr/>
          </p:nvGrpSpPr>
          <p:grpSpPr>
            <a:xfrm>
              <a:off x="556206" y="0"/>
              <a:ext cx="428090" cy="428090"/>
              <a:chOff x="0" y="0"/>
              <a:chExt cx="812800" cy="812800"/>
            </a:xfrm>
          </p:grpSpPr>
          <p:sp>
            <p:nvSpPr>
              <p:cNvPr id="18" name="Freeform 16">
                <a:extLst>
                  <a:ext uri="{FF2B5EF4-FFF2-40B4-BE49-F238E27FC236}">
                    <a16:creationId xmlns:a16="http://schemas.microsoft.com/office/drawing/2014/main" id="{8F96D003-3E6F-E740-9E8E-5B43118A493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19" name="TextBox 17">
                <a:extLst>
                  <a:ext uri="{FF2B5EF4-FFF2-40B4-BE49-F238E27FC236}">
                    <a16:creationId xmlns:a16="http://schemas.microsoft.com/office/drawing/2014/main" id="{14D6151E-EE3E-8513-72D6-9335826CB1A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8">
              <a:extLst>
                <a:ext uri="{FF2B5EF4-FFF2-40B4-BE49-F238E27FC236}">
                  <a16:creationId xmlns:a16="http://schemas.microsoft.com/office/drawing/2014/main" id="{E3AB0F8F-8B28-128A-45C9-E6073E7C5D21}"/>
                </a:ext>
              </a:extLst>
            </p:cNvPr>
            <p:cNvGrpSpPr/>
            <p:nvPr/>
          </p:nvGrpSpPr>
          <p:grpSpPr>
            <a:xfrm>
              <a:off x="1111367" y="0"/>
              <a:ext cx="428090" cy="428090"/>
              <a:chOff x="0" y="0"/>
              <a:chExt cx="812800" cy="812800"/>
            </a:xfrm>
          </p:grpSpPr>
          <p:sp>
            <p:nvSpPr>
              <p:cNvPr id="16" name="Freeform 19">
                <a:extLst>
                  <a:ext uri="{FF2B5EF4-FFF2-40B4-BE49-F238E27FC236}">
                    <a16:creationId xmlns:a16="http://schemas.microsoft.com/office/drawing/2014/main" id="{7C8FBE4E-65D1-06BA-5730-2F738B6056F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7" name="TextBox 20">
                <a:extLst>
                  <a:ext uri="{FF2B5EF4-FFF2-40B4-BE49-F238E27FC236}">
                    <a16:creationId xmlns:a16="http://schemas.microsoft.com/office/drawing/2014/main" id="{87D88C99-B739-C4BB-A743-C9DB80FD9D81}"/>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2053430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552233" y="418350"/>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DECODING NLP – </a:t>
            </a:r>
            <a:r>
              <a:rPr lang="en-US" sz="4000" b="1" dirty="0">
                <a:solidFill>
                  <a:srgbClr val="FFFFFF"/>
                </a:solidFill>
                <a:latin typeface="Asap Condensed Bold"/>
              </a:rPr>
              <a:t>LLMs</a:t>
            </a:r>
            <a:r>
              <a:rPr lang="en-US" sz="4000" b="1" u="none" strike="noStrike" dirty="0">
                <a:solidFill>
                  <a:srgbClr val="FFFFFF"/>
                </a:solidFill>
                <a:latin typeface="Asap Condensed Bold"/>
              </a:rPr>
              <a:t> - </a:t>
            </a:r>
            <a:r>
              <a:rPr lang="en-US" sz="4000" b="1" dirty="0">
                <a:solidFill>
                  <a:srgbClr val="FFFFFF"/>
                </a:solidFill>
                <a:latin typeface="Asap Condensed Bold"/>
              </a:rPr>
              <a:t>X</a:t>
            </a:r>
            <a:endParaRPr lang="en-US" sz="4000" b="1" u="none" strike="noStrike" dirty="0">
              <a:solidFill>
                <a:srgbClr val="FFFFFF"/>
              </a:solidFill>
              <a:latin typeface="Asap Condensed Bold"/>
            </a:endParaRP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Large language models (LLMs): A brief History, applications &amp; challenges |  by Ambika | GoPenAI">
            <a:extLst>
              <a:ext uri="{FF2B5EF4-FFF2-40B4-BE49-F238E27FC236}">
                <a16:creationId xmlns:a16="http://schemas.microsoft.com/office/drawing/2014/main" id="{7224405B-4D2A-6D62-0CCC-78891F412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21" y="1369583"/>
            <a:ext cx="9655367" cy="579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48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711994" y="1667053"/>
            <a:ext cx="7801405" cy="1453090"/>
          </a:xfrm>
          <a:prstGeom prst="rect">
            <a:avLst/>
          </a:prstGeom>
        </p:spPr>
        <p:txBody>
          <a:bodyPr wrap="square" lIns="0" tIns="0" rIns="0" bIns="0" rtlCol="0" anchor="t">
            <a:spAutoFit/>
          </a:bodyPr>
          <a:lstStyle/>
          <a:p>
            <a:pPr marL="0" lvl="0" indent="0" algn="ctr">
              <a:spcBef>
                <a:spcPct val="0"/>
              </a:spcBef>
            </a:pPr>
            <a:r>
              <a:rPr lang="en-US" sz="6000" b="1" u="none" strike="noStrike" dirty="0">
                <a:solidFill>
                  <a:srgbClr val="FFFFFF"/>
                </a:solidFill>
                <a:latin typeface="Asap Condensed Bold"/>
              </a:rPr>
              <a:t>GENERATIVE AI  &amp;</a:t>
            </a:r>
            <a:r>
              <a:rPr lang="en-US" sz="6000" b="1" dirty="0">
                <a:solidFill>
                  <a:srgbClr val="FFFFFF"/>
                </a:solidFill>
                <a:latin typeface="Asap Condensed Bold"/>
              </a:rPr>
              <a:t> </a:t>
            </a:r>
            <a:r>
              <a:rPr lang="en-US" sz="6000" b="1" u="none" strike="noStrike" dirty="0">
                <a:solidFill>
                  <a:srgbClr val="FFFFFF"/>
                </a:solidFill>
                <a:latin typeface="Asap Condensed Bold"/>
              </a:rPr>
              <a:t>LLMs</a:t>
            </a:r>
          </a:p>
          <a:p>
            <a:pPr marL="0" lvl="0" indent="0" algn="ctr">
              <a:lnSpc>
                <a:spcPts val="4134"/>
              </a:lnSpc>
              <a:spcBef>
                <a:spcPct val="0"/>
              </a:spcBef>
            </a:pPr>
            <a:endParaRPr lang="en-US" sz="4000" b="1" u="none" strike="noStrike" dirty="0">
              <a:solidFill>
                <a:srgbClr val="FFFFFF"/>
              </a:solidFill>
              <a:latin typeface="Asap Condensed Bold"/>
            </a:endParaRP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5">
            <a:extLst>
              <a:ext uri="{FF2B5EF4-FFF2-40B4-BE49-F238E27FC236}">
                <a16:creationId xmlns:a16="http://schemas.microsoft.com/office/drawing/2014/main" id="{E23158A3-A3EC-5D50-29DC-76B3EEB017C7}"/>
              </a:ext>
            </a:extLst>
          </p:cNvPr>
          <p:cNvPicPr>
            <a:picLocks noChangeAspect="1"/>
          </p:cNvPicPr>
          <p:nvPr/>
        </p:nvPicPr>
        <p:blipFill>
          <a:blip r:embed="rId3"/>
          <a:srcRect/>
          <a:stretch>
            <a:fillRect/>
          </a:stretch>
        </p:blipFill>
        <p:spPr>
          <a:xfrm>
            <a:off x="8129239" y="1613187"/>
            <a:ext cx="4955753" cy="5612825"/>
          </a:xfrm>
          <a:prstGeom prst="rect">
            <a:avLst/>
          </a:prstGeom>
        </p:spPr>
      </p:pic>
    </p:spTree>
    <p:extLst>
      <p:ext uri="{BB962C8B-B14F-4D97-AF65-F5344CB8AC3E}">
        <p14:creationId xmlns:p14="http://schemas.microsoft.com/office/powerpoint/2010/main" val="141150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0">
            <a:extLst>
              <a:ext uri="{FF2B5EF4-FFF2-40B4-BE49-F238E27FC236}">
                <a16:creationId xmlns:a16="http://schemas.microsoft.com/office/drawing/2014/main" id="{7DD79F9A-D817-793B-9E3C-85CA51D69A31}"/>
              </a:ext>
            </a:extLst>
          </p:cNvPr>
          <p:cNvSpPr txBox="1"/>
          <p:nvPr/>
        </p:nvSpPr>
        <p:spPr>
          <a:xfrm>
            <a:off x="1341735" y="1125905"/>
            <a:ext cx="8270615" cy="2988895"/>
          </a:xfrm>
          <a:prstGeom prst="rect">
            <a:avLst/>
          </a:prstGeom>
        </p:spPr>
        <p:txBody>
          <a:bodyPr wrap="square" lIns="0" tIns="0" rIns="0" bIns="0" rtlCol="0" anchor="t">
            <a:spAutoFit/>
          </a:bodyPr>
          <a:lstStyle/>
          <a:p>
            <a:pPr marL="0" lvl="0" indent="0" algn="ctr">
              <a:lnSpc>
                <a:spcPct val="150000"/>
              </a:lnSpc>
              <a:spcBef>
                <a:spcPct val="0"/>
              </a:spcBef>
            </a:pPr>
            <a:r>
              <a:rPr lang="en-US" sz="5400" b="1" dirty="0">
                <a:solidFill>
                  <a:srgbClr val="FFFFFF"/>
                </a:solidFill>
                <a:latin typeface="Asap Condensed Bold"/>
              </a:rPr>
              <a:t>THE COMMON BUZZ QUESTION !!!</a:t>
            </a:r>
          </a:p>
          <a:p>
            <a:pPr marL="0" lvl="0" indent="0" algn="ctr">
              <a:lnSpc>
                <a:spcPts val="4134"/>
              </a:lnSpc>
              <a:spcBef>
                <a:spcPct val="0"/>
              </a:spcBef>
            </a:pPr>
            <a:endParaRPr lang="en-US" sz="3000" b="1" u="none" strike="noStrike" dirty="0">
              <a:solidFill>
                <a:srgbClr val="FFFFFF"/>
              </a:solidFill>
              <a:latin typeface="Asap Condensed Bold"/>
            </a:endParaRPr>
          </a:p>
        </p:txBody>
      </p:sp>
      <p:pic>
        <p:nvPicPr>
          <p:cNvPr id="7" name="Picture 29">
            <a:extLst>
              <a:ext uri="{FF2B5EF4-FFF2-40B4-BE49-F238E27FC236}">
                <a16:creationId xmlns:a16="http://schemas.microsoft.com/office/drawing/2014/main" id="{826D5D3A-1E2F-5460-1224-B62DF7328437}"/>
              </a:ext>
            </a:extLst>
          </p:cNvPr>
          <p:cNvPicPr>
            <a:picLocks noChangeAspect="1"/>
          </p:cNvPicPr>
          <p:nvPr/>
        </p:nvPicPr>
        <p:blipFill>
          <a:blip r:embed="rId3"/>
          <a:srcRect/>
          <a:stretch>
            <a:fillRect/>
          </a:stretch>
        </p:blipFill>
        <p:spPr>
          <a:xfrm>
            <a:off x="9902768" y="596166"/>
            <a:ext cx="4292733" cy="7037268"/>
          </a:xfrm>
          <a:prstGeom prst="rect">
            <a:avLst/>
          </a:prstGeom>
        </p:spPr>
      </p:pic>
      <p:sp>
        <p:nvSpPr>
          <p:cNvPr id="2" name="TextBox 10">
            <a:extLst>
              <a:ext uri="{FF2B5EF4-FFF2-40B4-BE49-F238E27FC236}">
                <a16:creationId xmlns:a16="http://schemas.microsoft.com/office/drawing/2014/main" id="{ECD95062-40E5-0290-9A2F-A64AD4948B80}"/>
              </a:ext>
            </a:extLst>
          </p:cNvPr>
          <p:cNvSpPr txBox="1"/>
          <p:nvPr/>
        </p:nvSpPr>
        <p:spPr>
          <a:xfrm>
            <a:off x="2189229" y="5192654"/>
            <a:ext cx="5908937" cy="529760"/>
          </a:xfrm>
          <a:prstGeom prst="rect">
            <a:avLst/>
          </a:prstGeom>
        </p:spPr>
        <p:txBody>
          <a:bodyPr wrap="square" lIns="0" tIns="0" rIns="0" bIns="0" rtlCol="0" anchor="t">
            <a:spAutoFit/>
          </a:bodyPr>
          <a:lstStyle/>
          <a:p>
            <a:pPr marL="0" lvl="0" indent="0" algn="ctr">
              <a:lnSpc>
                <a:spcPts val="4134"/>
              </a:lnSpc>
              <a:spcBef>
                <a:spcPct val="0"/>
              </a:spcBef>
            </a:pPr>
            <a:r>
              <a:rPr lang="en-US" sz="4000" u="none" strike="noStrike" dirty="0">
                <a:solidFill>
                  <a:srgbClr val="FFFFFF"/>
                </a:solidFill>
                <a:latin typeface="Asap Condensed Bold"/>
              </a:rPr>
              <a:t>WHAT IS AI ?</a:t>
            </a:r>
          </a:p>
        </p:txBody>
      </p:sp>
    </p:spTree>
    <p:extLst>
      <p:ext uri="{BB962C8B-B14F-4D97-AF65-F5344CB8AC3E}">
        <p14:creationId xmlns:p14="http://schemas.microsoft.com/office/powerpoint/2010/main" val="2633881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4DE331B9-6AF3-41B9-3256-1B9894104C9F}"/>
              </a:ext>
            </a:extLst>
          </p:cNvPr>
          <p:cNvPicPr>
            <a:picLocks noChangeAspect="1"/>
          </p:cNvPicPr>
          <p:nvPr/>
        </p:nvPicPr>
        <p:blipFill>
          <a:blip r:embed="rId3"/>
          <a:stretch>
            <a:fillRect/>
          </a:stretch>
        </p:blipFill>
        <p:spPr>
          <a:xfrm>
            <a:off x="2464288" y="1193632"/>
            <a:ext cx="8995134" cy="5400622"/>
          </a:xfrm>
          <a:prstGeom prst="rect">
            <a:avLst/>
          </a:prstGeom>
        </p:spPr>
      </p:pic>
    </p:spTree>
    <p:extLst>
      <p:ext uri="{BB962C8B-B14F-4D97-AF65-F5344CB8AC3E}">
        <p14:creationId xmlns:p14="http://schemas.microsoft.com/office/powerpoint/2010/main" val="668196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28">
            <a:hlinkClick r:id="" action="ppaction://media"/>
            <a:extLst>
              <a:ext uri="{FF2B5EF4-FFF2-40B4-BE49-F238E27FC236}">
                <a16:creationId xmlns:a16="http://schemas.microsoft.com/office/drawing/2014/main" id="{CE872987-D2C7-C124-0B48-8789E06BA52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7310" b="18696"/>
          <a:stretch>
            <a:fillRect/>
          </a:stretch>
        </p:blipFill>
        <p:spPr>
          <a:xfrm>
            <a:off x="1716033" y="1958032"/>
            <a:ext cx="10893534" cy="4618336"/>
          </a:xfrm>
          <a:prstGeom prst="rect">
            <a:avLst/>
          </a:prstGeom>
        </p:spPr>
      </p:pic>
      <p:sp>
        <p:nvSpPr>
          <p:cNvPr id="8" name="TextBox 10">
            <a:extLst>
              <a:ext uri="{FF2B5EF4-FFF2-40B4-BE49-F238E27FC236}">
                <a16:creationId xmlns:a16="http://schemas.microsoft.com/office/drawing/2014/main" id="{37997E4C-64C9-8DD9-98EF-75EA933F4B1A}"/>
              </a:ext>
            </a:extLst>
          </p:cNvPr>
          <p:cNvSpPr txBox="1"/>
          <p:nvPr/>
        </p:nvSpPr>
        <p:spPr>
          <a:xfrm>
            <a:off x="8545070" y="4694929"/>
            <a:ext cx="1625872"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 LLMs</a:t>
            </a:r>
          </a:p>
        </p:txBody>
      </p:sp>
    </p:spTree>
    <p:extLst>
      <p:ext uri="{BB962C8B-B14F-4D97-AF65-F5344CB8AC3E}">
        <p14:creationId xmlns:p14="http://schemas.microsoft.com/office/powerpoint/2010/main" val="13710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75331" y="342150"/>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THE LOGO QUEST</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4">
            <a:extLst>
              <a:ext uri="{FF2B5EF4-FFF2-40B4-BE49-F238E27FC236}">
                <a16:creationId xmlns:a16="http://schemas.microsoft.com/office/drawing/2014/main" id="{2DE92CF0-7A87-DE72-847F-B39B049AF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580" y="2461696"/>
            <a:ext cx="1568132" cy="15681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ED98E53-5F96-755C-3BA4-7BE3D2201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650" y="4702656"/>
            <a:ext cx="1513789" cy="15137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olorful logo on a black background&#10;&#10;Description automatically generated">
            <a:extLst>
              <a:ext uri="{FF2B5EF4-FFF2-40B4-BE49-F238E27FC236}">
                <a16:creationId xmlns:a16="http://schemas.microsoft.com/office/drawing/2014/main" id="{2D592989-6548-D048-72BB-BC7641AAA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4437" y="2391508"/>
            <a:ext cx="2627965" cy="1638320"/>
          </a:xfrm>
          <a:prstGeom prst="rect">
            <a:avLst/>
          </a:prstGeom>
        </p:spPr>
      </p:pic>
      <p:pic>
        <p:nvPicPr>
          <p:cNvPr id="5124" name="Picture 4">
            <a:extLst>
              <a:ext uri="{FF2B5EF4-FFF2-40B4-BE49-F238E27FC236}">
                <a16:creationId xmlns:a16="http://schemas.microsoft.com/office/drawing/2014/main" id="{4EE17696-99C9-774B-B44F-C3BCEF24A0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3723" y="4419600"/>
            <a:ext cx="1723292" cy="172329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allE 2 Information, Pricing and Alternatives 2024">
            <a:extLst>
              <a:ext uri="{FF2B5EF4-FFF2-40B4-BE49-F238E27FC236}">
                <a16:creationId xmlns:a16="http://schemas.microsoft.com/office/drawing/2014/main" id="{A7E588A2-CA49-28F6-DA19-DA2F496217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98688" y="2467575"/>
            <a:ext cx="1656130" cy="165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6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75331" y="342150"/>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LLMs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An Overview of Large Language Models (LLMs) | ml-articles – Weights &amp; Biases">
            <a:extLst>
              <a:ext uri="{FF2B5EF4-FFF2-40B4-BE49-F238E27FC236}">
                <a16:creationId xmlns:a16="http://schemas.microsoft.com/office/drawing/2014/main" id="{972404B7-C8CE-4215-6481-B09BCECDC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528" y="1489297"/>
            <a:ext cx="4385443" cy="617775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0892332-CA70-B2A6-52E0-03E8BD4DD22F}"/>
              </a:ext>
            </a:extLst>
          </p:cNvPr>
          <p:cNvGrpSpPr/>
          <p:nvPr/>
        </p:nvGrpSpPr>
        <p:grpSpPr>
          <a:xfrm>
            <a:off x="6892761" y="1873681"/>
            <a:ext cx="5944492" cy="5062378"/>
            <a:chOff x="6892761" y="1796065"/>
            <a:chExt cx="5944492" cy="5062378"/>
          </a:xfrm>
        </p:grpSpPr>
        <p:sp>
          <p:nvSpPr>
            <p:cNvPr id="9" name="Rounded Rectangle 8">
              <a:extLst>
                <a:ext uri="{FF2B5EF4-FFF2-40B4-BE49-F238E27FC236}">
                  <a16:creationId xmlns:a16="http://schemas.microsoft.com/office/drawing/2014/main" id="{59413D66-62AD-F672-8EA6-2C1B0C526DD1}"/>
                </a:ext>
              </a:extLst>
            </p:cNvPr>
            <p:cNvSpPr/>
            <p:nvPr/>
          </p:nvSpPr>
          <p:spPr bwMode="auto">
            <a:xfrm>
              <a:off x="6892761" y="1796065"/>
              <a:ext cx="5880566" cy="5062378"/>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FA92452F-C4F7-5355-7CA5-DF8C2BDE8D7D}"/>
                </a:ext>
              </a:extLst>
            </p:cNvPr>
            <p:cNvCxnSpPr>
              <a:cxnSpLocks/>
            </p:cNvCxnSpPr>
            <p:nvPr/>
          </p:nvCxnSpPr>
          <p:spPr>
            <a:xfrm>
              <a:off x="6892761" y="2367946"/>
              <a:ext cx="5880566"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3F997DD-A047-F504-CF32-4096BCFBFB57}"/>
                </a:ext>
              </a:extLst>
            </p:cNvPr>
            <p:cNvSpPr txBox="1"/>
            <p:nvPr/>
          </p:nvSpPr>
          <p:spPr>
            <a:xfrm>
              <a:off x="7239341" y="2628495"/>
              <a:ext cx="5597912" cy="3626890"/>
            </a:xfrm>
            <a:prstGeom prst="rect">
              <a:avLst/>
            </a:prstGeom>
          </p:spPr>
          <p:txBody>
            <a:bodyPr wrap="square" lIns="0" tIns="0" rIns="0" bIns="0" rtlCol="0" anchor="t">
              <a:spAutoFit/>
            </a:bodyPr>
            <a:lstStyle/>
            <a:p>
              <a:pPr marL="342900" lvl="0" indent="-342900">
                <a:lnSpc>
                  <a:spcPts val="4134"/>
                </a:lnSpc>
                <a:spcBef>
                  <a:spcPct val="0"/>
                </a:spcBef>
                <a:buFontTx/>
                <a:buChar char="-"/>
              </a:pPr>
              <a:r>
                <a:rPr lang="en-US" sz="2300" dirty="0">
                  <a:solidFill>
                    <a:srgbClr val="FFFFFF"/>
                  </a:solidFill>
                  <a:latin typeface="Asap Condensed Bold"/>
                </a:rPr>
                <a:t>GPT 2 – State-of-art -language model</a:t>
              </a:r>
            </a:p>
            <a:p>
              <a:pPr marL="342900" lvl="0" indent="-342900">
                <a:lnSpc>
                  <a:spcPts val="4134"/>
                </a:lnSpc>
                <a:spcBef>
                  <a:spcPct val="0"/>
                </a:spcBef>
                <a:buFontTx/>
                <a:buChar char="-"/>
              </a:pPr>
              <a:r>
                <a:rPr lang="en-US" sz="2300" dirty="0">
                  <a:solidFill>
                    <a:srgbClr val="FFFFFF"/>
                  </a:solidFill>
                  <a:latin typeface="Asap Condensed Bold"/>
                </a:rPr>
                <a:t>BERT – Bidirectional Encoder Representations from Transformers</a:t>
              </a:r>
            </a:p>
            <a:p>
              <a:pPr marL="342900" lvl="0" indent="-342900">
                <a:lnSpc>
                  <a:spcPts val="4134"/>
                </a:lnSpc>
                <a:spcBef>
                  <a:spcPct val="0"/>
                </a:spcBef>
                <a:buFontTx/>
                <a:buChar char="-"/>
              </a:pPr>
              <a:r>
                <a:rPr lang="en-US" sz="2300" dirty="0">
                  <a:solidFill>
                    <a:srgbClr val="FFFFFF"/>
                  </a:solidFill>
                  <a:latin typeface="Asap Condensed Bold"/>
                </a:rPr>
                <a:t>GPT3 – Decoder-only  Transformer model</a:t>
              </a:r>
            </a:p>
            <a:p>
              <a:pPr marL="342900" lvl="0" indent="-342900">
                <a:lnSpc>
                  <a:spcPts val="4134"/>
                </a:lnSpc>
                <a:spcBef>
                  <a:spcPct val="0"/>
                </a:spcBef>
                <a:buFontTx/>
                <a:buChar char="-"/>
              </a:pPr>
              <a:r>
                <a:rPr lang="en-US" sz="2300" u="none" strike="noStrike" dirty="0">
                  <a:solidFill>
                    <a:srgbClr val="FFFFFF"/>
                  </a:solidFill>
                  <a:latin typeface="Asap Condensed Bold"/>
                </a:rPr>
                <a:t>LLAMA 3 – Decoder-only multimodal Transformer architecture</a:t>
              </a:r>
            </a:p>
            <a:p>
              <a:pPr marL="342900" lvl="0" indent="-342900">
                <a:lnSpc>
                  <a:spcPts val="4134"/>
                </a:lnSpc>
                <a:spcBef>
                  <a:spcPct val="0"/>
                </a:spcBef>
                <a:buFontTx/>
                <a:buChar char="-"/>
              </a:pPr>
              <a:r>
                <a:rPr lang="en-US" sz="2300" dirty="0">
                  <a:solidFill>
                    <a:srgbClr val="FFFFFF"/>
                  </a:solidFill>
                  <a:latin typeface="Asap Condensed Bold"/>
                </a:rPr>
                <a:t>Megatron LLM</a:t>
              </a:r>
              <a:endParaRPr lang="en-US" sz="2300" u="none" strike="noStrike" dirty="0">
                <a:solidFill>
                  <a:srgbClr val="FFFFFF"/>
                </a:solidFill>
                <a:latin typeface="Asap Condensed Bold"/>
              </a:endParaRPr>
            </a:p>
          </p:txBody>
        </p:sp>
      </p:grpSp>
      <p:grpSp>
        <p:nvGrpSpPr>
          <p:cNvPr id="13" name="Group 12">
            <a:extLst>
              <a:ext uri="{FF2B5EF4-FFF2-40B4-BE49-F238E27FC236}">
                <a16:creationId xmlns:a16="http://schemas.microsoft.com/office/drawing/2014/main" id="{D0B60727-353F-0DBB-B9A7-F3A34353488A}"/>
              </a:ext>
            </a:extLst>
          </p:cNvPr>
          <p:cNvGrpSpPr/>
          <p:nvPr/>
        </p:nvGrpSpPr>
        <p:grpSpPr>
          <a:xfrm>
            <a:off x="11423014" y="2067837"/>
            <a:ext cx="865629" cy="227830"/>
            <a:chOff x="0" y="0"/>
            <a:chExt cx="1539457" cy="428090"/>
          </a:xfrm>
        </p:grpSpPr>
        <p:grpSp>
          <p:nvGrpSpPr>
            <p:cNvPr id="14" name="Group 13">
              <a:extLst>
                <a:ext uri="{FF2B5EF4-FFF2-40B4-BE49-F238E27FC236}">
                  <a16:creationId xmlns:a16="http://schemas.microsoft.com/office/drawing/2014/main" id="{59774680-2C32-7304-E765-5151E615C63C}"/>
                </a:ext>
              </a:extLst>
            </p:cNvPr>
            <p:cNvGrpSpPr/>
            <p:nvPr/>
          </p:nvGrpSpPr>
          <p:grpSpPr>
            <a:xfrm>
              <a:off x="0" y="0"/>
              <a:ext cx="428090" cy="428090"/>
              <a:chOff x="0" y="0"/>
              <a:chExt cx="812800" cy="812800"/>
            </a:xfrm>
          </p:grpSpPr>
          <p:sp>
            <p:nvSpPr>
              <p:cNvPr id="21" name="Freeform 13">
                <a:extLst>
                  <a:ext uri="{FF2B5EF4-FFF2-40B4-BE49-F238E27FC236}">
                    <a16:creationId xmlns:a16="http://schemas.microsoft.com/office/drawing/2014/main" id="{4AC7B777-47E6-F16B-1741-E64DEAB24A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2" name="TextBox 14">
                <a:extLst>
                  <a:ext uri="{FF2B5EF4-FFF2-40B4-BE49-F238E27FC236}">
                    <a16:creationId xmlns:a16="http://schemas.microsoft.com/office/drawing/2014/main" id="{40D8EAEE-E68A-A6D5-B108-2116FCDD093E}"/>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935BBA09-9599-F49C-431C-C6F3968C6FD5}"/>
                </a:ext>
              </a:extLst>
            </p:cNvPr>
            <p:cNvGrpSpPr/>
            <p:nvPr/>
          </p:nvGrpSpPr>
          <p:grpSpPr>
            <a:xfrm>
              <a:off x="556206" y="0"/>
              <a:ext cx="428090" cy="428090"/>
              <a:chOff x="0" y="0"/>
              <a:chExt cx="812800" cy="812800"/>
            </a:xfrm>
          </p:grpSpPr>
          <p:sp>
            <p:nvSpPr>
              <p:cNvPr id="19" name="Freeform 16">
                <a:extLst>
                  <a:ext uri="{FF2B5EF4-FFF2-40B4-BE49-F238E27FC236}">
                    <a16:creationId xmlns:a16="http://schemas.microsoft.com/office/drawing/2014/main" id="{3BE197E9-B345-987F-265D-90A5E08C98C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20" name="TextBox 17">
                <a:extLst>
                  <a:ext uri="{FF2B5EF4-FFF2-40B4-BE49-F238E27FC236}">
                    <a16:creationId xmlns:a16="http://schemas.microsoft.com/office/drawing/2014/main" id="{B8F2D257-B1E8-A41F-860E-F6AA9AF2DBD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6" name="Group 18">
              <a:extLst>
                <a:ext uri="{FF2B5EF4-FFF2-40B4-BE49-F238E27FC236}">
                  <a16:creationId xmlns:a16="http://schemas.microsoft.com/office/drawing/2014/main" id="{70B6CFE6-E30B-65CE-53B6-E87204EB124F}"/>
                </a:ext>
              </a:extLst>
            </p:cNvPr>
            <p:cNvGrpSpPr/>
            <p:nvPr/>
          </p:nvGrpSpPr>
          <p:grpSpPr>
            <a:xfrm>
              <a:off x="1111367" y="0"/>
              <a:ext cx="428090" cy="428090"/>
              <a:chOff x="0" y="0"/>
              <a:chExt cx="812800" cy="812800"/>
            </a:xfrm>
          </p:grpSpPr>
          <p:sp>
            <p:nvSpPr>
              <p:cNvPr id="17" name="Freeform 19">
                <a:extLst>
                  <a:ext uri="{FF2B5EF4-FFF2-40B4-BE49-F238E27FC236}">
                    <a16:creationId xmlns:a16="http://schemas.microsoft.com/office/drawing/2014/main" id="{1CE59119-C0E8-0E2B-3534-6A6556E4A8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8" name="TextBox 20">
                <a:extLst>
                  <a:ext uri="{FF2B5EF4-FFF2-40B4-BE49-F238E27FC236}">
                    <a16:creationId xmlns:a16="http://schemas.microsoft.com/office/drawing/2014/main" id="{B9DC2B85-173A-6C91-5B51-E47712FB05C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541159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75331" y="342150"/>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PROMPT ENGINEERING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90892332-CA70-B2A6-52E0-03E8BD4DD22F}"/>
              </a:ext>
            </a:extLst>
          </p:cNvPr>
          <p:cNvGrpSpPr/>
          <p:nvPr/>
        </p:nvGrpSpPr>
        <p:grpSpPr>
          <a:xfrm>
            <a:off x="1042842" y="2664394"/>
            <a:ext cx="5413390" cy="3205611"/>
            <a:chOff x="6892761" y="1796065"/>
            <a:chExt cx="5942517" cy="5062378"/>
          </a:xfrm>
        </p:grpSpPr>
        <p:sp>
          <p:nvSpPr>
            <p:cNvPr id="9" name="Rounded Rectangle 8">
              <a:extLst>
                <a:ext uri="{FF2B5EF4-FFF2-40B4-BE49-F238E27FC236}">
                  <a16:creationId xmlns:a16="http://schemas.microsoft.com/office/drawing/2014/main" id="{59413D66-62AD-F672-8EA6-2C1B0C526DD1}"/>
                </a:ext>
              </a:extLst>
            </p:cNvPr>
            <p:cNvSpPr/>
            <p:nvPr/>
          </p:nvSpPr>
          <p:spPr bwMode="auto">
            <a:xfrm>
              <a:off x="6892761" y="1796065"/>
              <a:ext cx="5880566" cy="5062378"/>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FA92452F-C4F7-5355-7CA5-DF8C2BDE8D7D}"/>
                </a:ext>
              </a:extLst>
            </p:cNvPr>
            <p:cNvCxnSpPr>
              <a:cxnSpLocks/>
            </p:cNvCxnSpPr>
            <p:nvPr/>
          </p:nvCxnSpPr>
          <p:spPr>
            <a:xfrm>
              <a:off x="6892761" y="2634538"/>
              <a:ext cx="5880566"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3F997DD-A047-F504-CF32-4096BCFBFB57}"/>
                </a:ext>
              </a:extLst>
            </p:cNvPr>
            <p:cNvSpPr txBox="1"/>
            <p:nvPr/>
          </p:nvSpPr>
          <p:spPr>
            <a:xfrm>
              <a:off x="7237367" y="3441287"/>
              <a:ext cx="5597911" cy="3259795"/>
            </a:xfrm>
            <a:prstGeom prst="rect">
              <a:avLst/>
            </a:prstGeom>
          </p:spPr>
          <p:txBody>
            <a:bodyPr wrap="square" lIns="0" tIns="0" rIns="0" bIns="0" rtlCol="0" anchor="t">
              <a:spAutoFit/>
            </a:bodyPr>
            <a:lstStyle/>
            <a:p>
              <a:pPr lvl="0">
                <a:lnSpc>
                  <a:spcPts val="4134"/>
                </a:lnSpc>
                <a:spcBef>
                  <a:spcPct val="0"/>
                </a:spcBef>
              </a:pPr>
              <a:r>
                <a:rPr lang="en-US" sz="2500" dirty="0">
                  <a:solidFill>
                    <a:srgbClr val="FFFFFF"/>
                  </a:solidFill>
                  <a:latin typeface="Asap Condensed Bold"/>
                </a:rPr>
                <a:t>Prompting involves defining clear and concise steps for the AI models to guide the responses and actions </a:t>
              </a:r>
            </a:p>
            <a:p>
              <a:pPr lvl="0">
                <a:lnSpc>
                  <a:spcPts val="4134"/>
                </a:lnSpc>
                <a:spcBef>
                  <a:spcPct val="0"/>
                </a:spcBef>
              </a:pPr>
              <a:endParaRPr lang="en-US" sz="2500" u="none" strike="noStrike" dirty="0">
                <a:solidFill>
                  <a:srgbClr val="FFFFFF"/>
                </a:solidFill>
                <a:latin typeface="Asap Condensed Bold"/>
              </a:endParaRPr>
            </a:p>
          </p:txBody>
        </p:sp>
      </p:grpSp>
      <p:grpSp>
        <p:nvGrpSpPr>
          <p:cNvPr id="13" name="Group 12">
            <a:extLst>
              <a:ext uri="{FF2B5EF4-FFF2-40B4-BE49-F238E27FC236}">
                <a16:creationId xmlns:a16="http://schemas.microsoft.com/office/drawing/2014/main" id="{D0B60727-353F-0DBB-B9A7-F3A34353488A}"/>
              </a:ext>
            </a:extLst>
          </p:cNvPr>
          <p:cNvGrpSpPr/>
          <p:nvPr/>
        </p:nvGrpSpPr>
        <p:grpSpPr>
          <a:xfrm>
            <a:off x="5129571" y="2815949"/>
            <a:ext cx="865629" cy="227830"/>
            <a:chOff x="0" y="0"/>
            <a:chExt cx="1539457" cy="428090"/>
          </a:xfrm>
        </p:grpSpPr>
        <p:grpSp>
          <p:nvGrpSpPr>
            <p:cNvPr id="14" name="Group 13">
              <a:extLst>
                <a:ext uri="{FF2B5EF4-FFF2-40B4-BE49-F238E27FC236}">
                  <a16:creationId xmlns:a16="http://schemas.microsoft.com/office/drawing/2014/main" id="{59774680-2C32-7304-E765-5151E615C63C}"/>
                </a:ext>
              </a:extLst>
            </p:cNvPr>
            <p:cNvGrpSpPr/>
            <p:nvPr/>
          </p:nvGrpSpPr>
          <p:grpSpPr>
            <a:xfrm>
              <a:off x="0" y="0"/>
              <a:ext cx="428090" cy="428090"/>
              <a:chOff x="0" y="0"/>
              <a:chExt cx="812800" cy="812800"/>
            </a:xfrm>
          </p:grpSpPr>
          <p:sp>
            <p:nvSpPr>
              <p:cNvPr id="21" name="Freeform 13">
                <a:extLst>
                  <a:ext uri="{FF2B5EF4-FFF2-40B4-BE49-F238E27FC236}">
                    <a16:creationId xmlns:a16="http://schemas.microsoft.com/office/drawing/2014/main" id="{4AC7B777-47E6-F16B-1741-E64DEAB24A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2" name="TextBox 14">
                <a:extLst>
                  <a:ext uri="{FF2B5EF4-FFF2-40B4-BE49-F238E27FC236}">
                    <a16:creationId xmlns:a16="http://schemas.microsoft.com/office/drawing/2014/main" id="{40D8EAEE-E68A-A6D5-B108-2116FCDD093E}"/>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935BBA09-9599-F49C-431C-C6F3968C6FD5}"/>
                </a:ext>
              </a:extLst>
            </p:cNvPr>
            <p:cNvGrpSpPr/>
            <p:nvPr/>
          </p:nvGrpSpPr>
          <p:grpSpPr>
            <a:xfrm>
              <a:off x="556206" y="0"/>
              <a:ext cx="428090" cy="428090"/>
              <a:chOff x="0" y="0"/>
              <a:chExt cx="812800" cy="812800"/>
            </a:xfrm>
          </p:grpSpPr>
          <p:sp>
            <p:nvSpPr>
              <p:cNvPr id="19" name="Freeform 16">
                <a:extLst>
                  <a:ext uri="{FF2B5EF4-FFF2-40B4-BE49-F238E27FC236}">
                    <a16:creationId xmlns:a16="http://schemas.microsoft.com/office/drawing/2014/main" id="{3BE197E9-B345-987F-265D-90A5E08C98C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20" name="TextBox 17">
                <a:extLst>
                  <a:ext uri="{FF2B5EF4-FFF2-40B4-BE49-F238E27FC236}">
                    <a16:creationId xmlns:a16="http://schemas.microsoft.com/office/drawing/2014/main" id="{B8F2D257-B1E8-A41F-860E-F6AA9AF2DBD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6" name="Group 18">
              <a:extLst>
                <a:ext uri="{FF2B5EF4-FFF2-40B4-BE49-F238E27FC236}">
                  <a16:creationId xmlns:a16="http://schemas.microsoft.com/office/drawing/2014/main" id="{70B6CFE6-E30B-65CE-53B6-E87204EB124F}"/>
                </a:ext>
              </a:extLst>
            </p:cNvPr>
            <p:cNvGrpSpPr/>
            <p:nvPr/>
          </p:nvGrpSpPr>
          <p:grpSpPr>
            <a:xfrm>
              <a:off x="1111367" y="0"/>
              <a:ext cx="428090" cy="428090"/>
              <a:chOff x="0" y="0"/>
              <a:chExt cx="812800" cy="812800"/>
            </a:xfrm>
          </p:grpSpPr>
          <p:sp>
            <p:nvSpPr>
              <p:cNvPr id="17" name="Freeform 19">
                <a:extLst>
                  <a:ext uri="{FF2B5EF4-FFF2-40B4-BE49-F238E27FC236}">
                    <a16:creationId xmlns:a16="http://schemas.microsoft.com/office/drawing/2014/main" id="{1CE59119-C0E8-0E2B-3534-6A6556E4A8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8" name="TextBox 20">
                <a:extLst>
                  <a:ext uri="{FF2B5EF4-FFF2-40B4-BE49-F238E27FC236}">
                    <a16:creationId xmlns:a16="http://schemas.microsoft.com/office/drawing/2014/main" id="{B9DC2B85-173A-6C91-5B51-E47712FB05C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pic>
        <p:nvPicPr>
          <p:cNvPr id="8194" name="Picture 2" descr="Prompt Engineering: Some Prompts Are More Equal Than Others | by Miray  TOPAL | Medium">
            <a:extLst>
              <a:ext uri="{FF2B5EF4-FFF2-40B4-BE49-F238E27FC236}">
                <a16:creationId xmlns:a16="http://schemas.microsoft.com/office/drawing/2014/main" id="{1FA1FC61-9F89-3F22-195D-AD14E29B4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928" y="1930748"/>
            <a:ext cx="5847318" cy="4253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975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75331" y="342150"/>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PROMPT ENGINEERING </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Screen Recording 2024-04-25 at 11.08.00 PM">
            <a:hlinkClick r:id="" action="ppaction://media"/>
            <a:extLst>
              <a:ext uri="{FF2B5EF4-FFF2-40B4-BE49-F238E27FC236}">
                <a16:creationId xmlns:a16="http://schemas.microsoft.com/office/drawing/2014/main" id="{17BB71D3-DF4D-DB5D-D744-ACB77B347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75331" y="1419229"/>
            <a:ext cx="7611918" cy="5752213"/>
          </a:xfrm>
          <a:prstGeom prst="rect">
            <a:avLst/>
          </a:prstGeom>
        </p:spPr>
      </p:pic>
    </p:spTree>
    <p:extLst>
      <p:ext uri="{BB962C8B-B14F-4D97-AF65-F5344CB8AC3E}">
        <p14:creationId xmlns:p14="http://schemas.microsoft.com/office/powerpoint/2010/main" val="9847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75331" y="342150"/>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dirty="0">
                <a:solidFill>
                  <a:srgbClr val="FFFFFF"/>
                </a:solidFill>
                <a:latin typeface="Asap Condensed Bold"/>
              </a:rPr>
              <a:t>HALLUCINATION</a:t>
            </a:r>
            <a:endParaRPr lang="en-US" sz="4000" b="1" u="none" strike="noStrike" dirty="0">
              <a:solidFill>
                <a:srgbClr val="FFFFFF"/>
              </a:solidFill>
              <a:latin typeface="Asap Condensed Bold"/>
            </a:endParaRP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28">
            <a:extLst>
              <a:ext uri="{FF2B5EF4-FFF2-40B4-BE49-F238E27FC236}">
                <a16:creationId xmlns:a16="http://schemas.microsoft.com/office/drawing/2014/main" id="{50EE2209-63FB-B237-05B4-5E02A24A3E51}"/>
              </a:ext>
            </a:extLst>
          </p:cNvPr>
          <p:cNvSpPr/>
          <p:nvPr/>
        </p:nvSpPr>
        <p:spPr>
          <a:xfrm>
            <a:off x="1005282" y="1372670"/>
            <a:ext cx="5564330" cy="6130956"/>
          </a:xfrm>
          <a:custGeom>
            <a:avLst/>
            <a:gdLst/>
            <a:ahLst/>
            <a:cxnLst/>
            <a:rect l="l" t="t" r="r" b="b"/>
            <a:pathLst>
              <a:path w="5900869" h="6665011">
                <a:moveTo>
                  <a:pt x="0" y="0"/>
                </a:moveTo>
                <a:lnTo>
                  <a:pt x="5900870" y="0"/>
                </a:lnTo>
                <a:lnTo>
                  <a:pt x="5900870" y="6665010"/>
                </a:lnTo>
                <a:lnTo>
                  <a:pt x="0" y="6665010"/>
                </a:lnTo>
                <a:lnTo>
                  <a:pt x="0" y="0"/>
                </a:lnTo>
                <a:close/>
              </a:path>
            </a:pathLst>
          </a:custGeom>
          <a:blipFill>
            <a:blip r:embed="rId3"/>
            <a:stretch>
              <a:fillRect/>
            </a:stretch>
          </a:blipFill>
        </p:spPr>
        <p:txBody>
          <a:bodyPr/>
          <a:lstStyle/>
          <a:p>
            <a:endParaRPr lang="en-US"/>
          </a:p>
        </p:txBody>
      </p:sp>
      <p:grpSp>
        <p:nvGrpSpPr>
          <p:cNvPr id="23" name="Group 22">
            <a:extLst>
              <a:ext uri="{FF2B5EF4-FFF2-40B4-BE49-F238E27FC236}">
                <a16:creationId xmlns:a16="http://schemas.microsoft.com/office/drawing/2014/main" id="{61861E82-3F23-4C07-6A17-EB958922FAE7}"/>
              </a:ext>
            </a:extLst>
          </p:cNvPr>
          <p:cNvGrpSpPr/>
          <p:nvPr/>
        </p:nvGrpSpPr>
        <p:grpSpPr>
          <a:xfrm>
            <a:off x="7620000" y="2359594"/>
            <a:ext cx="5356955" cy="3205611"/>
            <a:chOff x="6892761" y="1796065"/>
            <a:chExt cx="5880566" cy="5062378"/>
          </a:xfrm>
        </p:grpSpPr>
        <p:sp>
          <p:nvSpPr>
            <p:cNvPr id="24" name="Rounded Rectangle 23">
              <a:extLst>
                <a:ext uri="{FF2B5EF4-FFF2-40B4-BE49-F238E27FC236}">
                  <a16:creationId xmlns:a16="http://schemas.microsoft.com/office/drawing/2014/main" id="{BBDFF58C-935C-3E44-F08F-E29B24BD7487}"/>
                </a:ext>
              </a:extLst>
            </p:cNvPr>
            <p:cNvSpPr/>
            <p:nvPr/>
          </p:nvSpPr>
          <p:spPr bwMode="auto">
            <a:xfrm>
              <a:off x="6892761" y="1796065"/>
              <a:ext cx="5880566" cy="5062378"/>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D2EBBE77-E3FE-5944-5DC9-67921C9EF48F}"/>
                </a:ext>
              </a:extLst>
            </p:cNvPr>
            <p:cNvCxnSpPr>
              <a:cxnSpLocks/>
            </p:cNvCxnSpPr>
            <p:nvPr/>
          </p:nvCxnSpPr>
          <p:spPr>
            <a:xfrm>
              <a:off x="6892761" y="2634538"/>
              <a:ext cx="5880566"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3E1BF3-0295-200B-5E30-C3EE70463FBE}"/>
                </a:ext>
              </a:extLst>
            </p:cNvPr>
            <p:cNvSpPr txBox="1"/>
            <p:nvPr/>
          </p:nvSpPr>
          <p:spPr>
            <a:xfrm>
              <a:off x="7246674" y="3103227"/>
              <a:ext cx="5172741" cy="3247409"/>
            </a:xfrm>
            <a:prstGeom prst="rect">
              <a:avLst/>
            </a:prstGeom>
          </p:spPr>
          <p:txBody>
            <a:bodyPr wrap="square" lIns="0" tIns="0" rIns="0" bIns="0" rtlCol="0" anchor="t">
              <a:spAutoFit/>
            </a:bodyPr>
            <a:lstStyle/>
            <a:p>
              <a:pPr lvl="0" algn="ctr">
                <a:lnSpc>
                  <a:spcPts val="4134"/>
                </a:lnSpc>
                <a:spcBef>
                  <a:spcPct val="0"/>
                </a:spcBef>
              </a:pPr>
              <a:r>
                <a:rPr lang="en-US" sz="2500" u="none" strike="noStrike" dirty="0">
                  <a:solidFill>
                    <a:srgbClr val="FFFFFF"/>
                  </a:solidFill>
                  <a:latin typeface="Asap Condensed Bold"/>
                </a:rPr>
                <a:t>Generation of inaccurate , </a:t>
              </a:r>
            </a:p>
            <a:p>
              <a:pPr lvl="0" algn="ctr">
                <a:lnSpc>
                  <a:spcPts val="4134"/>
                </a:lnSpc>
                <a:spcBef>
                  <a:spcPct val="0"/>
                </a:spcBef>
              </a:pPr>
              <a:r>
                <a:rPr lang="en-US" sz="2500" u="none" strike="noStrike" dirty="0">
                  <a:solidFill>
                    <a:srgbClr val="FFFFFF"/>
                  </a:solidFill>
                  <a:latin typeface="Asap Condensed Bold"/>
                </a:rPr>
                <a:t>non-sensical, detached text that poses a risk when using these models</a:t>
              </a:r>
            </a:p>
          </p:txBody>
        </p:sp>
      </p:grpSp>
      <p:grpSp>
        <p:nvGrpSpPr>
          <p:cNvPr id="27" name="Group 26">
            <a:extLst>
              <a:ext uri="{FF2B5EF4-FFF2-40B4-BE49-F238E27FC236}">
                <a16:creationId xmlns:a16="http://schemas.microsoft.com/office/drawing/2014/main" id="{641D08A7-536C-3FA4-D5F9-FE922BD329BC}"/>
              </a:ext>
            </a:extLst>
          </p:cNvPr>
          <p:cNvGrpSpPr/>
          <p:nvPr/>
        </p:nvGrpSpPr>
        <p:grpSpPr>
          <a:xfrm>
            <a:off x="11673275" y="2511149"/>
            <a:ext cx="865629" cy="227830"/>
            <a:chOff x="0" y="0"/>
            <a:chExt cx="1539457" cy="428090"/>
          </a:xfrm>
        </p:grpSpPr>
        <p:grpSp>
          <p:nvGrpSpPr>
            <p:cNvPr id="28" name="Group 27">
              <a:extLst>
                <a:ext uri="{FF2B5EF4-FFF2-40B4-BE49-F238E27FC236}">
                  <a16:creationId xmlns:a16="http://schemas.microsoft.com/office/drawing/2014/main" id="{38415703-0314-40EB-22CC-2BE7164118CD}"/>
                </a:ext>
              </a:extLst>
            </p:cNvPr>
            <p:cNvGrpSpPr/>
            <p:nvPr/>
          </p:nvGrpSpPr>
          <p:grpSpPr>
            <a:xfrm>
              <a:off x="0" y="0"/>
              <a:ext cx="428090" cy="428090"/>
              <a:chOff x="0" y="0"/>
              <a:chExt cx="812800" cy="812800"/>
            </a:xfrm>
          </p:grpSpPr>
          <p:sp>
            <p:nvSpPr>
              <p:cNvPr id="35" name="Freeform 13">
                <a:extLst>
                  <a:ext uri="{FF2B5EF4-FFF2-40B4-BE49-F238E27FC236}">
                    <a16:creationId xmlns:a16="http://schemas.microsoft.com/office/drawing/2014/main" id="{8345928E-238A-83D0-F00B-0B4E2D24394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36" name="TextBox 14">
                <a:extLst>
                  <a:ext uri="{FF2B5EF4-FFF2-40B4-BE49-F238E27FC236}">
                    <a16:creationId xmlns:a16="http://schemas.microsoft.com/office/drawing/2014/main" id="{A0B79641-6909-0833-0A11-3A55C368CA21}"/>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9" name="Group 15">
              <a:extLst>
                <a:ext uri="{FF2B5EF4-FFF2-40B4-BE49-F238E27FC236}">
                  <a16:creationId xmlns:a16="http://schemas.microsoft.com/office/drawing/2014/main" id="{42C00DBA-ED3B-5A89-DF73-CE32E3EAEA86}"/>
                </a:ext>
              </a:extLst>
            </p:cNvPr>
            <p:cNvGrpSpPr/>
            <p:nvPr/>
          </p:nvGrpSpPr>
          <p:grpSpPr>
            <a:xfrm>
              <a:off x="556206" y="0"/>
              <a:ext cx="428090" cy="428090"/>
              <a:chOff x="0" y="0"/>
              <a:chExt cx="812800" cy="812800"/>
            </a:xfrm>
          </p:grpSpPr>
          <p:sp>
            <p:nvSpPr>
              <p:cNvPr id="33" name="Freeform 16">
                <a:extLst>
                  <a:ext uri="{FF2B5EF4-FFF2-40B4-BE49-F238E27FC236}">
                    <a16:creationId xmlns:a16="http://schemas.microsoft.com/office/drawing/2014/main" id="{9FDD9A6A-53CD-5FF0-D5B6-C0980B2BECB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dirty="0"/>
              </a:p>
            </p:txBody>
          </p:sp>
          <p:sp>
            <p:nvSpPr>
              <p:cNvPr id="34" name="TextBox 17">
                <a:extLst>
                  <a:ext uri="{FF2B5EF4-FFF2-40B4-BE49-F238E27FC236}">
                    <a16:creationId xmlns:a16="http://schemas.microsoft.com/office/drawing/2014/main" id="{23226C54-BD51-26D3-6F55-8D583172DA0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18">
              <a:extLst>
                <a:ext uri="{FF2B5EF4-FFF2-40B4-BE49-F238E27FC236}">
                  <a16:creationId xmlns:a16="http://schemas.microsoft.com/office/drawing/2014/main" id="{D3D744E4-490B-912F-31DF-A458E7BE2CAC}"/>
                </a:ext>
              </a:extLst>
            </p:cNvPr>
            <p:cNvGrpSpPr/>
            <p:nvPr/>
          </p:nvGrpSpPr>
          <p:grpSpPr>
            <a:xfrm>
              <a:off x="1111367" y="0"/>
              <a:ext cx="428090" cy="428090"/>
              <a:chOff x="0" y="0"/>
              <a:chExt cx="812800" cy="812800"/>
            </a:xfrm>
          </p:grpSpPr>
          <p:sp>
            <p:nvSpPr>
              <p:cNvPr id="31" name="Freeform 19">
                <a:extLst>
                  <a:ext uri="{FF2B5EF4-FFF2-40B4-BE49-F238E27FC236}">
                    <a16:creationId xmlns:a16="http://schemas.microsoft.com/office/drawing/2014/main" id="{EDB8C3B8-8C66-B0D5-2230-28D0173F63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32" name="TextBox 20">
                <a:extLst>
                  <a:ext uri="{FF2B5EF4-FFF2-40B4-BE49-F238E27FC236}">
                    <a16:creationId xmlns:a16="http://schemas.microsoft.com/office/drawing/2014/main" id="{DF692D26-BAE7-D034-B3CF-3CCD2C658A3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2655913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75331" y="342150"/>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dirty="0">
                <a:solidFill>
                  <a:srgbClr val="FFFFFF"/>
                </a:solidFill>
                <a:latin typeface="Asap Condensed Bold"/>
              </a:rPr>
              <a:t>HALLUCINATION</a:t>
            </a:r>
            <a:endParaRPr lang="en-US" sz="4000" b="1" u="none" strike="noStrike" dirty="0">
              <a:solidFill>
                <a:srgbClr val="FFFFFF"/>
              </a:solidFill>
              <a:latin typeface="Asap Condensed Bold"/>
            </a:endParaRP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Freeform 25">
            <a:extLst>
              <a:ext uri="{FF2B5EF4-FFF2-40B4-BE49-F238E27FC236}">
                <a16:creationId xmlns:a16="http://schemas.microsoft.com/office/drawing/2014/main" id="{9D452971-17DF-54E8-3EA3-AD273DE61054}"/>
              </a:ext>
            </a:extLst>
          </p:cNvPr>
          <p:cNvSpPr/>
          <p:nvPr/>
        </p:nvSpPr>
        <p:spPr>
          <a:xfrm>
            <a:off x="1278705" y="1796065"/>
            <a:ext cx="11219990" cy="4889493"/>
          </a:xfrm>
          <a:custGeom>
            <a:avLst/>
            <a:gdLst/>
            <a:ahLst/>
            <a:cxnLst/>
            <a:rect l="l" t="t" r="r" b="b"/>
            <a:pathLst>
              <a:path w="12106515" h="5429677">
                <a:moveTo>
                  <a:pt x="0" y="0"/>
                </a:moveTo>
                <a:lnTo>
                  <a:pt x="12106514" y="0"/>
                </a:lnTo>
                <a:lnTo>
                  <a:pt x="12106514" y="5429678"/>
                </a:lnTo>
                <a:lnTo>
                  <a:pt x="0" y="5429678"/>
                </a:lnTo>
                <a:lnTo>
                  <a:pt x="0" y="0"/>
                </a:lnTo>
                <a:close/>
              </a:path>
            </a:pathLst>
          </a:custGeom>
          <a:blipFill>
            <a:blip r:embed="rId3"/>
            <a:stretch>
              <a:fillRect t="-23399" b="-16298"/>
            </a:stretch>
          </a:blipFill>
        </p:spPr>
        <p:txBody>
          <a:bodyPr/>
          <a:lstStyle/>
          <a:p>
            <a:endParaRPr lang="en-US"/>
          </a:p>
        </p:txBody>
      </p:sp>
    </p:spTree>
    <p:extLst>
      <p:ext uri="{BB962C8B-B14F-4D97-AF65-F5344CB8AC3E}">
        <p14:creationId xmlns:p14="http://schemas.microsoft.com/office/powerpoint/2010/main" val="1296678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3166110" y="368681"/>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RAGs</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909FAB37-49A9-52CE-E466-5C0698D9EF1B}"/>
              </a:ext>
            </a:extLst>
          </p:cNvPr>
          <p:cNvGrpSpPr/>
          <p:nvPr/>
        </p:nvGrpSpPr>
        <p:grpSpPr>
          <a:xfrm>
            <a:off x="748241" y="2227973"/>
            <a:ext cx="6318572" cy="3768700"/>
            <a:chOff x="6892761" y="1796065"/>
            <a:chExt cx="5880566" cy="5384903"/>
          </a:xfrm>
        </p:grpSpPr>
        <p:sp>
          <p:nvSpPr>
            <p:cNvPr id="9" name="Rounded Rectangle 8">
              <a:extLst>
                <a:ext uri="{FF2B5EF4-FFF2-40B4-BE49-F238E27FC236}">
                  <a16:creationId xmlns:a16="http://schemas.microsoft.com/office/drawing/2014/main" id="{7D463ABB-BAB6-72AA-4275-7718F01BD7B7}"/>
                </a:ext>
              </a:extLst>
            </p:cNvPr>
            <p:cNvSpPr/>
            <p:nvPr/>
          </p:nvSpPr>
          <p:spPr bwMode="auto">
            <a:xfrm>
              <a:off x="6892761" y="1796065"/>
              <a:ext cx="5880566" cy="5062378"/>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3E684A0F-13D6-DF19-2069-3EC3895D9033}"/>
                </a:ext>
              </a:extLst>
            </p:cNvPr>
            <p:cNvCxnSpPr>
              <a:cxnSpLocks/>
            </p:cNvCxnSpPr>
            <p:nvPr/>
          </p:nvCxnSpPr>
          <p:spPr>
            <a:xfrm>
              <a:off x="6892761" y="2634538"/>
              <a:ext cx="5880566"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8B2835C-F503-4A99-E57B-EDF6A24D9B4D}"/>
                </a:ext>
              </a:extLst>
            </p:cNvPr>
            <p:cNvSpPr txBox="1"/>
            <p:nvPr/>
          </p:nvSpPr>
          <p:spPr>
            <a:xfrm>
              <a:off x="7246674" y="3103227"/>
              <a:ext cx="5172741" cy="4077741"/>
            </a:xfrm>
            <a:prstGeom prst="rect">
              <a:avLst/>
            </a:prstGeom>
          </p:spPr>
          <p:txBody>
            <a:bodyPr wrap="square" lIns="0" tIns="0" rIns="0" bIns="0" rtlCol="0" anchor="t">
              <a:spAutoFit/>
            </a:bodyPr>
            <a:lstStyle/>
            <a:p>
              <a:pPr lvl="0" algn="ctr">
                <a:lnSpc>
                  <a:spcPts val="4134"/>
                </a:lnSpc>
                <a:spcBef>
                  <a:spcPct val="0"/>
                </a:spcBef>
              </a:pPr>
              <a:r>
                <a:rPr lang="en-US" sz="2500" u="none" strike="noStrike" dirty="0">
                  <a:solidFill>
                    <a:srgbClr val="FFFFFF"/>
                  </a:solidFill>
                  <a:latin typeface="Asap Condensed Bold"/>
                </a:rPr>
                <a:t>RAG Framework combines Retrieval and Generative models in NLP to enhance the response generation process by providing access to  Knowledge Base</a:t>
              </a:r>
            </a:p>
          </p:txBody>
        </p:sp>
      </p:grpSp>
      <p:grpSp>
        <p:nvGrpSpPr>
          <p:cNvPr id="12" name="Group 11">
            <a:extLst>
              <a:ext uri="{FF2B5EF4-FFF2-40B4-BE49-F238E27FC236}">
                <a16:creationId xmlns:a16="http://schemas.microsoft.com/office/drawing/2014/main" id="{681F38F0-878E-21F8-9FC4-69FCD74D7B64}"/>
              </a:ext>
            </a:extLst>
          </p:cNvPr>
          <p:cNvGrpSpPr/>
          <p:nvPr/>
        </p:nvGrpSpPr>
        <p:grpSpPr>
          <a:xfrm>
            <a:off x="5629314" y="2422951"/>
            <a:ext cx="865629" cy="227830"/>
            <a:chOff x="0" y="0"/>
            <a:chExt cx="1539457" cy="428090"/>
          </a:xfrm>
        </p:grpSpPr>
        <p:grpSp>
          <p:nvGrpSpPr>
            <p:cNvPr id="13" name="Group 12">
              <a:extLst>
                <a:ext uri="{FF2B5EF4-FFF2-40B4-BE49-F238E27FC236}">
                  <a16:creationId xmlns:a16="http://schemas.microsoft.com/office/drawing/2014/main" id="{E15EE14B-2F5E-358F-F273-60497C6C76F4}"/>
                </a:ext>
              </a:extLst>
            </p:cNvPr>
            <p:cNvGrpSpPr/>
            <p:nvPr/>
          </p:nvGrpSpPr>
          <p:grpSpPr>
            <a:xfrm>
              <a:off x="0" y="0"/>
              <a:ext cx="428090" cy="428090"/>
              <a:chOff x="0" y="0"/>
              <a:chExt cx="812800" cy="812800"/>
            </a:xfrm>
          </p:grpSpPr>
          <p:sp>
            <p:nvSpPr>
              <p:cNvPr id="20" name="Freeform 13">
                <a:extLst>
                  <a:ext uri="{FF2B5EF4-FFF2-40B4-BE49-F238E27FC236}">
                    <a16:creationId xmlns:a16="http://schemas.microsoft.com/office/drawing/2014/main" id="{4FDB4716-3FD2-EC92-65BA-98FBBC2D3B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21" name="TextBox 14">
                <a:extLst>
                  <a:ext uri="{FF2B5EF4-FFF2-40B4-BE49-F238E27FC236}">
                    <a16:creationId xmlns:a16="http://schemas.microsoft.com/office/drawing/2014/main" id="{C0BA4F04-E079-A7FE-88CE-2F6848E61E5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5">
              <a:extLst>
                <a:ext uri="{FF2B5EF4-FFF2-40B4-BE49-F238E27FC236}">
                  <a16:creationId xmlns:a16="http://schemas.microsoft.com/office/drawing/2014/main" id="{85341C09-1369-9FB0-6AB9-DF956FCBED1E}"/>
                </a:ext>
              </a:extLst>
            </p:cNvPr>
            <p:cNvGrpSpPr/>
            <p:nvPr/>
          </p:nvGrpSpPr>
          <p:grpSpPr>
            <a:xfrm>
              <a:off x="556206" y="0"/>
              <a:ext cx="428090" cy="428090"/>
              <a:chOff x="0" y="0"/>
              <a:chExt cx="812800" cy="812800"/>
            </a:xfrm>
          </p:grpSpPr>
          <p:sp>
            <p:nvSpPr>
              <p:cNvPr id="18" name="Freeform 16">
                <a:extLst>
                  <a:ext uri="{FF2B5EF4-FFF2-40B4-BE49-F238E27FC236}">
                    <a16:creationId xmlns:a16="http://schemas.microsoft.com/office/drawing/2014/main" id="{E53B78F4-6B02-DB1B-00F6-AF2325CB53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dirty="0"/>
              </a:p>
            </p:txBody>
          </p:sp>
          <p:sp>
            <p:nvSpPr>
              <p:cNvPr id="19" name="TextBox 17">
                <a:extLst>
                  <a:ext uri="{FF2B5EF4-FFF2-40B4-BE49-F238E27FC236}">
                    <a16:creationId xmlns:a16="http://schemas.microsoft.com/office/drawing/2014/main" id="{709B6004-0DCF-7320-A705-57091FB31DC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8">
              <a:extLst>
                <a:ext uri="{FF2B5EF4-FFF2-40B4-BE49-F238E27FC236}">
                  <a16:creationId xmlns:a16="http://schemas.microsoft.com/office/drawing/2014/main" id="{7F839E0D-EC95-A532-BBE7-1B621C573ABF}"/>
                </a:ext>
              </a:extLst>
            </p:cNvPr>
            <p:cNvGrpSpPr/>
            <p:nvPr/>
          </p:nvGrpSpPr>
          <p:grpSpPr>
            <a:xfrm>
              <a:off x="1111367" y="0"/>
              <a:ext cx="428090" cy="428090"/>
              <a:chOff x="0" y="0"/>
              <a:chExt cx="812800" cy="812800"/>
            </a:xfrm>
          </p:grpSpPr>
          <p:sp>
            <p:nvSpPr>
              <p:cNvPr id="16" name="Freeform 19">
                <a:extLst>
                  <a:ext uri="{FF2B5EF4-FFF2-40B4-BE49-F238E27FC236}">
                    <a16:creationId xmlns:a16="http://schemas.microsoft.com/office/drawing/2014/main" id="{0A7809FD-CFCE-F5BB-071D-AE8E075F16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7" name="TextBox 20">
                <a:extLst>
                  <a:ext uri="{FF2B5EF4-FFF2-40B4-BE49-F238E27FC236}">
                    <a16:creationId xmlns:a16="http://schemas.microsoft.com/office/drawing/2014/main" id="{545A9F22-AB93-9908-01E3-BBD30D751E0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2" name="Group 21">
            <a:extLst>
              <a:ext uri="{FF2B5EF4-FFF2-40B4-BE49-F238E27FC236}">
                <a16:creationId xmlns:a16="http://schemas.microsoft.com/office/drawing/2014/main" id="{971CE1E7-8FB5-F881-C2B2-CF331B0BE178}"/>
              </a:ext>
            </a:extLst>
          </p:cNvPr>
          <p:cNvGrpSpPr/>
          <p:nvPr/>
        </p:nvGrpSpPr>
        <p:grpSpPr>
          <a:xfrm>
            <a:off x="8299362" y="3715761"/>
            <a:ext cx="2426221" cy="949569"/>
            <a:chOff x="8620206" y="3165231"/>
            <a:chExt cx="2426221" cy="949569"/>
          </a:xfrm>
        </p:grpSpPr>
        <p:sp>
          <p:nvSpPr>
            <p:cNvPr id="23" name="Round Diagonal Corner of Rectangle 22">
              <a:extLst>
                <a:ext uri="{FF2B5EF4-FFF2-40B4-BE49-F238E27FC236}">
                  <a16:creationId xmlns:a16="http://schemas.microsoft.com/office/drawing/2014/main" id="{7236011E-8F78-6265-2DC1-213771C6A7CA}"/>
                </a:ext>
              </a:extLst>
            </p:cNvPr>
            <p:cNvSpPr/>
            <p:nvPr/>
          </p:nvSpPr>
          <p:spPr bwMode="auto">
            <a:xfrm>
              <a:off x="9045526" y="3165231"/>
              <a:ext cx="1575582" cy="949569"/>
            </a:xfrm>
            <a:prstGeom prst="round2Diag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10">
              <a:extLst>
                <a:ext uri="{FF2B5EF4-FFF2-40B4-BE49-F238E27FC236}">
                  <a16:creationId xmlns:a16="http://schemas.microsoft.com/office/drawing/2014/main" id="{DF33266D-550B-12DC-E1D0-90014244E5F8}"/>
                </a:ext>
              </a:extLst>
            </p:cNvPr>
            <p:cNvSpPr txBox="1"/>
            <p:nvPr/>
          </p:nvSpPr>
          <p:spPr>
            <a:xfrm>
              <a:off x="8620206" y="3486126"/>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RETRIEVER</a:t>
              </a:r>
            </a:p>
          </p:txBody>
        </p:sp>
      </p:grpSp>
      <p:grpSp>
        <p:nvGrpSpPr>
          <p:cNvPr id="25" name="Group 24">
            <a:extLst>
              <a:ext uri="{FF2B5EF4-FFF2-40B4-BE49-F238E27FC236}">
                <a16:creationId xmlns:a16="http://schemas.microsoft.com/office/drawing/2014/main" id="{64175C62-097F-3D47-7D33-7C31D86136BA}"/>
              </a:ext>
            </a:extLst>
          </p:cNvPr>
          <p:cNvGrpSpPr/>
          <p:nvPr/>
        </p:nvGrpSpPr>
        <p:grpSpPr>
          <a:xfrm>
            <a:off x="11252545" y="3685821"/>
            <a:ext cx="2426221" cy="949569"/>
            <a:chOff x="8620206" y="3165231"/>
            <a:chExt cx="2426221" cy="949569"/>
          </a:xfrm>
        </p:grpSpPr>
        <p:sp>
          <p:nvSpPr>
            <p:cNvPr id="26" name="Round Diagonal Corner of Rectangle 25">
              <a:extLst>
                <a:ext uri="{FF2B5EF4-FFF2-40B4-BE49-F238E27FC236}">
                  <a16:creationId xmlns:a16="http://schemas.microsoft.com/office/drawing/2014/main" id="{BE71D6E4-5FE4-60AC-2E6A-5B4B40AAA2DB}"/>
                </a:ext>
              </a:extLst>
            </p:cNvPr>
            <p:cNvSpPr/>
            <p:nvPr/>
          </p:nvSpPr>
          <p:spPr bwMode="auto">
            <a:xfrm>
              <a:off x="9045526" y="3165231"/>
              <a:ext cx="1575582" cy="949569"/>
            </a:xfrm>
            <a:prstGeom prst="round2Diag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10">
              <a:extLst>
                <a:ext uri="{FF2B5EF4-FFF2-40B4-BE49-F238E27FC236}">
                  <a16:creationId xmlns:a16="http://schemas.microsoft.com/office/drawing/2014/main" id="{5FF07DA7-09C5-5DFA-59E1-D326546E477F}"/>
                </a:ext>
              </a:extLst>
            </p:cNvPr>
            <p:cNvSpPr txBox="1"/>
            <p:nvPr/>
          </p:nvSpPr>
          <p:spPr>
            <a:xfrm>
              <a:off x="8620206" y="3486126"/>
              <a:ext cx="2426221" cy="307777"/>
            </a:xfrm>
            <a:prstGeom prst="rect">
              <a:avLst/>
            </a:prstGeom>
          </p:spPr>
          <p:txBody>
            <a:bodyPr wrap="square" lIns="0" tIns="0" rIns="0" bIns="0" rtlCol="0" anchor="t">
              <a:spAutoFit/>
            </a:bodyPr>
            <a:lstStyle/>
            <a:p>
              <a:pPr marL="0" lvl="0" indent="0" algn="ctr">
                <a:spcBef>
                  <a:spcPct val="0"/>
                </a:spcBef>
              </a:pPr>
              <a:r>
                <a:rPr lang="en-US" sz="2000" b="1" dirty="0">
                  <a:solidFill>
                    <a:srgbClr val="FFFFFF"/>
                  </a:solidFill>
                  <a:latin typeface="Asap Condensed Bold"/>
                </a:rPr>
                <a:t>GENERATOR</a:t>
              </a:r>
              <a:endParaRPr lang="en-US" sz="2000" b="1" u="none" strike="noStrike" dirty="0">
                <a:solidFill>
                  <a:srgbClr val="FFFFFF"/>
                </a:solidFill>
                <a:latin typeface="Asap Condensed Bold"/>
              </a:endParaRPr>
            </a:p>
          </p:txBody>
        </p:sp>
      </p:grpSp>
      <p:grpSp>
        <p:nvGrpSpPr>
          <p:cNvPr id="28" name="Group 27">
            <a:extLst>
              <a:ext uri="{FF2B5EF4-FFF2-40B4-BE49-F238E27FC236}">
                <a16:creationId xmlns:a16="http://schemas.microsoft.com/office/drawing/2014/main" id="{B0E12505-8656-8C1C-1AE8-E5D266A145AA}"/>
              </a:ext>
            </a:extLst>
          </p:cNvPr>
          <p:cNvGrpSpPr/>
          <p:nvPr/>
        </p:nvGrpSpPr>
        <p:grpSpPr>
          <a:xfrm>
            <a:off x="8324879" y="1731333"/>
            <a:ext cx="2426221" cy="949569"/>
            <a:chOff x="8620206" y="3165231"/>
            <a:chExt cx="2426221" cy="949569"/>
          </a:xfrm>
        </p:grpSpPr>
        <p:sp>
          <p:nvSpPr>
            <p:cNvPr id="29" name="Round Diagonal Corner of Rectangle 28">
              <a:extLst>
                <a:ext uri="{FF2B5EF4-FFF2-40B4-BE49-F238E27FC236}">
                  <a16:creationId xmlns:a16="http://schemas.microsoft.com/office/drawing/2014/main" id="{8ABAAE77-C72A-5C3C-26B3-D01E718FB7E4}"/>
                </a:ext>
              </a:extLst>
            </p:cNvPr>
            <p:cNvSpPr/>
            <p:nvPr/>
          </p:nvSpPr>
          <p:spPr bwMode="auto">
            <a:xfrm>
              <a:off x="9045526" y="3165231"/>
              <a:ext cx="1575582" cy="949569"/>
            </a:xfrm>
            <a:prstGeom prst="round2Diag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10">
              <a:extLst>
                <a:ext uri="{FF2B5EF4-FFF2-40B4-BE49-F238E27FC236}">
                  <a16:creationId xmlns:a16="http://schemas.microsoft.com/office/drawing/2014/main" id="{F2817E82-E888-8E0B-4808-C663ED144B99}"/>
                </a:ext>
              </a:extLst>
            </p:cNvPr>
            <p:cNvSpPr txBox="1"/>
            <p:nvPr/>
          </p:nvSpPr>
          <p:spPr>
            <a:xfrm>
              <a:off x="8620206" y="3486126"/>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QUESTION</a:t>
              </a:r>
            </a:p>
          </p:txBody>
        </p:sp>
      </p:grpSp>
      <p:grpSp>
        <p:nvGrpSpPr>
          <p:cNvPr id="31" name="Group 30">
            <a:extLst>
              <a:ext uri="{FF2B5EF4-FFF2-40B4-BE49-F238E27FC236}">
                <a16:creationId xmlns:a16="http://schemas.microsoft.com/office/drawing/2014/main" id="{8AD9A0A7-8B20-54C7-52DD-7AAD9AFB6E03}"/>
              </a:ext>
            </a:extLst>
          </p:cNvPr>
          <p:cNvGrpSpPr/>
          <p:nvPr/>
        </p:nvGrpSpPr>
        <p:grpSpPr>
          <a:xfrm>
            <a:off x="11224776" y="5793610"/>
            <a:ext cx="2426221" cy="949569"/>
            <a:chOff x="8620206" y="3165231"/>
            <a:chExt cx="2426221" cy="949569"/>
          </a:xfrm>
        </p:grpSpPr>
        <p:sp>
          <p:nvSpPr>
            <p:cNvPr id="32" name="Round Diagonal Corner of Rectangle 31">
              <a:extLst>
                <a:ext uri="{FF2B5EF4-FFF2-40B4-BE49-F238E27FC236}">
                  <a16:creationId xmlns:a16="http://schemas.microsoft.com/office/drawing/2014/main" id="{B6713FE6-3D53-07B0-DAB0-23E84732AD4C}"/>
                </a:ext>
              </a:extLst>
            </p:cNvPr>
            <p:cNvSpPr/>
            <p:nvPr/>
          </p:nvSpPr>
          <p:spPr bwMode="auto">
            <a:xfrm>
              <a:off x="9045526" y="3165231"/>
              <a:ext cx="1575582" cy="949569"/>
            </a:xfrm>
            <a:prstGeom prst="round2Diag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10">
              <a:extLst>
                <a:ext uri="{FF2B5EF4-FFF2-40B4-BE49-F238E27FC236}">
                  <a16:creationId xmlns:a16="http://schemas.microsoft.com/office/drawing/2014/main" id="{467363CF-9C57-633A-4E83-A79FEC830FB1}"/>
                </a:ext>
              </a:extLst>
            </p:cNvPr>
            <p:cNvSpPr txBox="1"/>
            <p:nvPr/>
          </p:nvSpPr>
          <p:spPr>
            <a:xfrm>
              <a:off x="8620206" y="3486126"/>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RESPONSE</a:t>
              </a:r>
            </a:p>
          </p:txBody>
        </p:sp>
      </p:grpSp>
      <p:cxnSp>
        <p:nvCxnSpPr>
          <p:cNvPr id="35" name="Straight Arrow Connector 34">
            <a:extLst>
              <a:ext uri="{FF2B5EF4-FFF2-40B4-BE49-F238E27FC236}">
                <a16:creationId xmlns:a16="http://schemas.microsoft.com/office/drawing/2014/main" id="{4A3D0F98-C90F-BF82-8D46-E2336BC80854}"/>
              </a:ext>
            </a:extLst>
          </p:cNvPr>
          <p:cNvCxnSpPr>
            <a:cxnSpLocks/>
          </p:cNvCxnSpPr>
          <p:nvPr/>
        </p:nvCxnSpPr>
        <p:spPr>
          <a:xfrm>
            <a:off x="9512472" y="2680902"/>
            <a:ext cx="0" cy="661496"/>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6AD9F1E-E68E-DFB0-1A1A-FB1D92672BB4}"/>
              </a:ext>
            </a:extLst>
          </p:cNvPr>
          <p:cNvSpPr/>
          <p:nvPr/>
        </p:nvSpPr>
        <p:spPr bwMode="auto">
          <a:xfrm>
            <a:off x="8419881" y="3342398"/>
            <a:ext cx="5153744" cy="1744394"/>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ECF75F0C-18B4-4204-794D-146644FE8C5D}"/>
              </a:ext>
            </a:extLst>
          </p:cNvPr>
          <p:cNvCxnSpPr>
            <a:cxnSpLocks/>
          </p:cNvCxnSpPr>
          <p:nvPr/>
        </p:nvCxnSpPr>
        <p:spPr>
          <a:xfrm>
            <a:off x="12437887" y="5109453"/>
            <a:ext cx="0" cy="661496"/>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0ED57B9-7FE1-175B-6A2E-E29C2914B7FA}"/>
              </a:ext>
            </a:extLst>
          </p:cNvPr>
          <p:cNvCxnSpPr>
            <a:cxnSpLocks/>
          </p:cNvCxnSpPr>
          <p:nvPr/>
        </p:nvCxnSpPr>
        <p:spPr>
          <a:xfrm>
            <a:off x="10362351" y="4168959"/>
            <a:ext cx="1268804"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Freeform 41">
            <a:extLst>
              <a:ext uri="{FF2B5EF4-FFF2-40B4-BE49-F238E27FC236}">
                <a16:creationId xmlns:a16="http://schemas.microsoft.com/office/drawing/2014/main" id="{46F1D5CA-70E1-A080-7EB8-DF248D987AD1}"/>
              </a:ext>
            </a:extLst>
          </p:cNvPr>
          <p:cNvSpPr/>
          <p:nvPr/>
        </p:nvSpPr>
        <p:spPr>
          <a:xfrm>
            <a:off x="9040526" y="5863352"/>
            <a:ext cx="975672" cy="1117860"/>
          </a:xfrm>
          <a:custGeom>
            <a:avLst/>
            <a:gdLst/>
            <a:ahLst/>
            <a:cxnLst/>
            <a:rect l="l" t="t" r="r" b="b"/>
            <a:pathLst>
              <a:path w="1823837" h="1851611">
                <a:moveTo>
                  <a:pt x="0" y="0"/>
                </a:moveTo>
                <a:lnTo>
                  <a:pt x="1823837" y="0"/>
                </a:lnTo>
                <a:lnTo>
                  <a:pt x="1823837" y="1851612"/>
                </a:lnTo>
                <a:lnTo>
                  <a:pt x="0" y="1851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6" name="TextBox 10">
            <a:extLst>
              <a:ext uri="{FF2B5EF4-FFF2-40B4-BE49-F238E27FC236}">
                <a16:creationId xmlns:a16="http://schemas.microsoft.com/office/drawing/2014/main" id="{1C396AD6-9B30-EB56-5210-44A7C9EAA3F3}"/>
              </a:ext>
            </a:extLst>
          </p:cNvPr>
          <p:cNvSpPr txBox="1"/>
          <p:nvPr/>
        </p:nvSpPr>
        <p:spPr>
          <a:xfrm>
            <a:off x="8315251" y="7201402"/>
            <a:ext cx="2426221" cy="615553"/>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KNOWLEDGE BASE </a:t>
            </a:r>
          </a:p>
          <a:p>
            <a:pPr marL="0" lvl="0" indent="0" algn="ctr">
              <a:spcBef>
                <a:spcPct val="0"/>
              </a:spcBef>
            </a:pPr>
            <a:r>
              <a:rPr lang="en-US" sz="2000" b="1" u="none" strike="noStrike" dirty="0">
                <a:solidFill>
                  <a:srgbClr val="FFFFFF"/>
                </a:solidFill>
                <a:latin typeface="Asap Condensed Bold"/>
              </a:rPr>
              <a:t>[  VECTOR DB ]</a:t>
            </a:r>
          </a:p>
        </p:txBody>
      </p:sp>
      <p:cxnSp>
        <p:nvCxnSpPr>
          <p:cNvPr id="57" name="Straight Arrow Connector 56">
            <a:extLst>
              <a:ext uri="{FF2B5EF4-FFF2-40B4-BE49-F238E27FC236}">
                <a16:creationId xmlns:a16="http://schemas.microsoft.com/office/drawing/2014/main" id="{C0ADAFB3-8CF6-C30A-8EF4-304D29F4AD17}"/>
              </a:ext>
            </a:extLst>
          </p:cNvPr>
          <p:cNvCxnSpPr>
            <a:cxnSpLocks/>
          </p:cNvCxnSpPr>
          <p:nvPr/>
        </p:nvCxnSpPr>
        <p:spPr>
          <a:xfrm>
            <a:off x="9341315" y="5201856"/>
            <a:ext cx="0" cy="51251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C33BA5B-9E03-5287-7FFF-EEA2FF593BA3}"/>
              </a:ext>
            </a:extLst>
          </p:cNvPr>
          <p:cNvCxnSpPr>
            <a:cxnSpLocks/>
          </p:cNvCxnSpPr>
          <p:nvPr/>
        </p:nvCxnSpPr>
        <p:spPr>
          <a:xfrm flipV="1">
            <a:off x="9528361" y="5201856"/>
            <a:ext cx="9628" cy="51251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742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3262097" y="564442"/>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dirty="0">
                <a:solidFill>
                  <a:srgbClr val="FFFFFF"/>
                </a:solidFill>
                <a:latin typeface="Asap Condensed Bold"/>
              </a:rPr>
              <a:t>LMMs</a:t>
            </a:r>
            <a:endParaRPr lang="en-US" sz="4000" b="1" u="none" strike="noStrike" dirty="0">
              <a:solidFill>
                <a:srgbClr val="FFFFFF"/>
              </a:solidFill>
              <a:latin typeface="Asap Condensed Bold"/>
            </a:endParaRP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Freeform 31">
            <a:extLst>
              <a:ext uri="{FF2B5EF4-FFF2-40B4-BE49-F238E27FC236}">
                <a16:creationId xmlns:a16="http://schemas.microsoft.com/office/drawing/2014/main" id="{6E69D793-74A8-2A77-6A1E-E03438743D83}"/>
              </a:ext>
            </a:extLst>
          </p:cNvPr>
          <p:cNvSpPr/>
          <p:nvPr/>
        </p:nvSpPr>
        <p:spPr>
          <a:xfrm>
            <a:off x="1341875" y="1873681"/>
            <a:ext cx="11946650" cy="4954568"/>
          </a:xfrm>
          <a:custGeom>
            <a:avLst/>
            <a:gdLst/>
            <a:ahLst/>
            <a:cxnLst/>
            <a:rect l="l" t="t" r="r" b="b"/>
            <a:pathLst>
              <a:path w="11946650" h="4954568">
                <a:moveTo>
                  <a:pt x="0" y="0"/>
                </a:moveTo>
                <a:lnTo>
                  <a:pt x="11946650" y="0"/>
                </a:lnTo>
                <a:lnTo>
                  <a:pt x="11946650" y="4954568"/>
                </a:lnTo>
                <a:lnTo>
                  <a:pt x="0" y="4954568"/>
                </a:lnTo>
                <a:lnTo>
                  <a:pt x="0" y="0"/>
                </a:lnTo>
                <a:close/>
              </a:path>
            </a:pathLst>
          </a:custGeom>
          <a:blipFill>
            <a:blip r:embed="rId3"/>
            <a:stretch>
              <a:fillRect t="-44674"/>
            </a:stretch>
          </a:blipFill>
        </p:spPr>
        <p:txBody>
          <a:bodyPr/>
          <a:lstStyle/>
          <a:p>
            <a:endParaRPr lang="en-US"/>
          </a:p>
        </p:txBody>
      </p:sp>
    </p:spTree>
    <p:extLst>
      <p:ext uri="{BB962C8B-B14F-4D97-AF65-F5344CB8AC3E}">
        <p14:creationId xmlns:p14="http://schemas.microsoft.com/office/powerpoint/2010/main" val="186281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651D66E1-DB81-DA1D-D667-CF2499DDDEC4}"/>
              </a:ext>
            </a:extLst>
          </p:cNvPr>
          <p:cNvSpPr/>
          <p:nvPr/>
        </p:nvSpPr>
        <p:spPr>
          <a:xfrm>
            <a:off x="6844793" y="854829"/>
            <a:ext cx="6321778" cy="6240806"/>
          </a:xfrm>
          <a:custGeom>
            <a:avLst/>
            <a:gdLst/>
            <a:ahLst/>
            <a:cxnLst/>
            <a:rect l="l" t="t" r="r" b="b"/>
            <a:pathLst>
              <a:path w="12519231" h="10367596">
                <a:moveTo>
                  <a:pt x="0" y="0"/>
                </a:moveTo>
                <a:lnTo>
                  <a:pt x="12519231" y="0"/>
                </a:lnTo>
                <a:lnTo>
                  <a:pt x="12519231" y="10367596"/>
                </a:lnTo>
                <a:lnTo>
                  <a:pt x="0" y="10367596"/>
                </a:lnTo>
                <a:lnTo>
                  <a:pt x="0" y="0"/>
                </a:lnTo>
                <a:close/>
              </a:path>
            </a:pathLst>
          </a:custGeom>
          <a:blipFill>
            <a:blip r:embed="rId2"/>
            <a:stretch>
              <a:fillRect l="-83076" t="-132711" r="-23611" b="-16870"/>
            </a:stretch>
          </a:blipFill>
        </p:spPr>
        <p:txBody>
          <a:bodyPr/>
          <a:lstStyle/>
          <a:p>
            <a:endParaRPr lang="en-US"/>
          </a:p>
        </p:txBody>
      </p:sp>
      <p:sp>
        <p:nvSpPr>
          <p:cNvPr id="3" name="TextBox 10">
            <a:extLst>
              <a:ext uri="{FF2B5EF4-FFF2-40B4-BE49-F238E27FC236}">
                <a16:creationId xmlns:a16="http://schemas.microsoft.com/office/drawing/2014/main" id="{78753274-32C6-990C-D17A-9414BD351CB3}"/>
              </a:ext>
            </a:extLst>
          </p:cNvPr>
          <p:cNvSpPr txBox="1"/>
          <p:nvPr/>
        </p:nvSpPr>
        <p:spPr>
          <a:xfrm>
            <a:off x="572302" y="854829"/>
            <a:ext cx="5908937" cy="494302"/>
          </a:xfrm>
          <a:prstGeom prst="rect">
            <a:avLst/>
          </a:prstGeom>
        </p:spPr>
        <p:txBody>
          <a:bodyPr wrap="square" lIns="0" tIns="0" rIns="0" bIns="0" rtlCol="0" anchor="t">
            <a:spAutoFit/>
          </a:bodyPr>
          <a:lstStyle/>
          <a:p>
            <a:pPr marL="0" lvl="0" indent="0" algn="ctr">
              <a:lnSpc>
                <a:spcPts val="4134"/>
              </a:lnSpc>
              <a:spcBef>
                <a:spcPct val="0"/>
              </a:spcBef>
            </a:pPr>
            <a:r>
              <a:rPr lang="en-US" sz="3000" b="1" u="none" strike="noStrike" dirty="0">
                <a:solidFill>
                  <a:srgbClr val="FFFFFF"/>
                </a:solidFill>
                <a:latin typeface="Asap Condensed Bold"/>
              </a:rPr>
              <a:t>ARTIFICIAL </a:t>
            </a:r>
            <a:r>
              <a:rPr lang="en-US" sz="3000" b="1" dirty="0">
                <a:solidFill>
                  <a:srgbClr val="FFFFFF"/>
                </a:solidFill>
                <a:latin typeface="Asap Condensed Bold"/>
              </a:rPr>
              <a:t>NARROW</a:t>
            </a:r>
            <a:r>
              <a:rPr lang="en-US" sz="3000" b="1" u="none" strike="noStrike" dirty="0">
                <a:solidFill>
                  <a:srgbClr val="FFFFFF"/>
                </a:solidFill>
                <a:latin typeface="Asap Condensed Bold"/>
              </a:rPr>
              <a:t> INTELLIGENCE </a:t>
            </a:r>
          </a:p>
        </p:txBody>
      </p:sp>
      <p:sp>
        <p:nvSpPr>
          <p:cNvPr id="6" name="TextBox 5">
            <a:extLst>
              <a:ext uri="{FF2B5EF4-FFF2-40B4-BE49-F238E27FC236}">
                <a16:creationId xmlns:a16="http://schemas.microsoft.com/office/drawing/2014/main" id="{C7EC756A-CB18-38E4-4901-8AECB645461A}"/>
              </a:ext>
            </a:extLst>
          </p:cNvPr>
          <p:cNvSpPr txBox="1"/>
          <p:nvPr/>
        </p:nvSpPr>
        <p:spPr>
          <a:xfrm>
            <a:off x="771607" y="2042733"/>
            <a:ext cx="5310553" cy="1079270"/>
          </a:xfrm>
          <a:prstGeom prst="rect">
            <a:avLst/>
          </a:prstGeom>
          <a:noFill/>
        </p:spPr>
        <p:txBody>
          <a:bodyPr wrap="square">
            <a:spAutoFit/>
          </a:bodyPr>
          <a:lstStyle/>
          <a:p>
            <a:pPr algn="ctr">
              <a:lnSpc>
                <a:spcPts val="4134"/>
              </a:lnSpc>
              <a:spcBef>
                <a:spcPct val="0"/>
              </a:spcBef>
            </a:pPr>
            <a:r>
              <a:rPr lang="en-US" sz="2000" dirty="0">
                <a:solidFill>
                  <a:srgbClr val="FFFFFF"/>
                </a:solidFill>
                <a:latin typeface="Source Sans Pro" panose="020B0503030403020204" pitchFamily="34" charset="0"/>
                <a:ea typeface="Source Sans Pro" panose="020B0503030403020204" pitchFamily="34" charset="0"/>
              </a:rPr>
              <a:t>Known as Weak AI , used to perform specific task that doesn’t require intense understanding</a:t>
            </a:r>
          </a:p>
        </p:txBody>
      </p:sp>
      <p:pic>
        <p:nvPicPr>
          <p:cNvPr id="7" name="Picture 6" descr="A red and green logo&#10;&#10;Description automatically generated">
            <a:extLst>
              <a:ext uri="{FF2B5EF4-FFF2-40B4-BE49-F238E27FC236}">
                <a16:creationId xmlns:a16="http://schemas.microsoft.com/office/drawing/2014/main" id="{35FB0941-07C7-ED01-094C-49E465D48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229" y="5776884"/>
            <a:ext cx="1942676" cy="1318751"/>
          </a:xfrm>
          <a:prstGeom prst="rect">
            <a:avLst/>
          </a:prstGeom>
        </p:spPr>
      </p:pic>
      <p:pic>
        <p:nvPicPr>
          <p:cNvPr id="8" name="Picture 7" descr="A white envelope with red line and a red circle with a black background&#10;&#10;Description automatically generated">
            <a:extLst>
              <a:ext uri="{FF2B5EF4-FFF2-40B4-BE49-F238E27FC236}">
                <a16:creationId xmlns:a16="http://schemas.microsoft.com/office/drawing/2014/main" id="{7812755A-FF12-0BA3-D91F-7DF5A0385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02" y="3874894"/>
            <a:ext cx="2161486" cy="1395605"/>
          </a:xfrm>
          <a:prstGeom prst="rect">
            <a:avLst/>
          </a:prstGeom>
        </p:spPr>
      </p:pic>
      <p:pic>
        <p:nvPicPr>
          <p:cNvPr id="9" name="Picture 8" descr="A close up of a colorful circle&#10;&#10;Description automatically generated">
            <a:extLst>
              <a:ext uri="{FF2B5EF4-FFF2-40B4-BE49-F238E27FC236}">
                <a16:creationId xmlns:a16="http://schemas.microsoft.com/office/drawing/2014/main" id="{D4652950-1BDA-EE4E-3DED-0D7F13264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567" y="4054678"/>
            <a:ext cx="2833593" cy="1052920"/>
          </a:xfrm>
          <a:prstGeom prst="rect">
            <a:avLst/>
          </a:prstGeom>
        </p:spPr>
      </p:pic>
    </p:spTree>
    <p:extLst>
      <p:ext uri="{BB962C8B-B14F-4D97-AF65-F5344CB8AC3E}">
        <p14:creationId xmlns:p14="http://schemas.microsoft.com/office/powerpoint/2010/main" val="1527851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2875331" y="342150"/>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GEN AI IMPLEMENTATION</a:t>
            </a:r>
          </a:p>
        </p:txBody>
      </p:sp>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67293A6D-D11B-8543-3E83-853A8AA6615F}"/>
              </a:ext>
            </a:extLst>
          </p:cNvPr>
          <p:cNvGrpSpPr/>
          <p:nvPr/>
        </p:nvGrpSpPr>
        <p:grpSpPr>
          <a:xfrm>
            <a:off x="869289" y="2448218"/>
            <a:ext cx="8415388" cy="3113560"/>
            <a:chOff x="6892761" y="1796065"/>
            <a:chExt cx="5880566" cy="5062378"/>
          </a:xfrm>
        </p:grpSpPr>
        <p:sp>
          <p:nvSpPr>
            <p:cNvPr id="4" name="Rounded Rectangle 3">
              <a:extLst>
                <a:ext uri="{FF2B5EF4-FFF2-40B4-BE49-F238E27FC236}">
                  <a16:creationId xmlns:a16="http://schemas.microsoft.com/office/drawing/2014/main" id="{669B5519-9442-C0A1-0791-F2624D7C758E}"/>
                </a:ext>
              </a:extLst>
            </p:cNvPr>
            <p:cNvSpPr/>
            <p:nvPr/>
          </p:nvSpPr>
          <p:spPr bwMode="auto">
            <a:xfrm>
              <a:off x="6892761" y="1796065"/>
              <a:ext cx="5880566" cy="5062378"/>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7454D540-6C00-1B7E-894C-A1C3E139B08F}"/>
                </a:ext>
              </a:extLst>
            </p:cNvPr>
            <p:cNvCxnSpPr>
              <a:cxnSpLocks/>
            </p:cNvCxnSpPr>
            <p:nvPr/>
          </p:nvCxnSpPr>
          <p:spPr>
            <a:xfrm>
              <a:off x="6933056" y="2954759"/>
              <a:ext cx="5840271"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406231A-8C66-8EF5-193C-2664C8B48C6E}"/>
                </a:ext>
              </a:extLst>
            </p:cNvPr>
            <p:cNvSpPr txBox="1"/>
            <p:nvPr/>
          </p:nvSpPr>
          <p:spPr>
            <a:xfrm>
              <a:off x="7191992" y="3682000"/>
              <a:ext cx="5172741" cy="1397113"/>
            </a:xfrm>
            <a:prstGeom prst="rect">
              <a:avLst/>
            </a:prstGeom>
          </p:spPr>
          <p:txBody>
            <a:bodyPr wrap="square" lIns="0" tIns="0" rIns="0" bIns="0" rtlCol="0" anchor="t">
              <a:spAutoFit/>
            </a:bodyPr>
            <a:lstStyle/>
            <a:p>
              <a:pPr lvl="0" algn="ctr">
                <a:lnSpc>
                  <a:spcPts val="4134"/>
                </a:lnSpc>
                <a:spcBef>
                  <a:spcPct val="0"/>
                </a:spcBef>
              </a:pPr>
              <a:r>
                <a:rPr lang="en-US" sz="2500" u="none" strike="noStrike" dirty="0">
                  <a:solidFill>
                    <a:srgbClr val="FFFFFF"/>
                  </a:solidFill>
                  <a:latin typeface="Asap Condensed Bold"/>
                </a:rPr>
                <a:t>Pre-trained models via APIs</a:t>
              </a:r>
            </a:p>
            <a:p>
              <a:pPr lvl="0" algn="ctr">
                <a:lnSpc>
                  <a:spcPts val="4134"/>
                </a:lnSpc>
                <a:spcBef>
                  <a:spcPct val="0"/>
                </a:spcBef>
              </a:pPr>
              <a:r>
                <a:rPr lang="en-US" sz="2500" dirty="0">
                  <a:solidFill>
                    <a:srgbClr val="FFFFFF"/>
                  </a:solidFill>
                  <a:latin typeface="Asap Condensed Bold"/>
                </a:rPr>
                <a:t>Utilizing Foundation Models /Open –sourced LLMs</a:t>
              </a:r>
            </a:p>
            <a:p>
              <a:pPr lvl="0" algn="ctr">
                <a:lnSpc>
                  <a:spcPts val="4134"/>
                </a:lnSpc>
                <a:spcBef>
                  <a:spcPct val="0"/>
                </a:spcBef>
              </a:pPr>
              <a:r>
                <a:rPr lang="en-US" sz="2500" u="none" strike="noStrike" dirty="0">
                  <a:solidFill>
                    <a:srgbClr val="FFFFFF"/>
                  </a:solidFill>
                  <a:latin typeface="Asap Condensed Bold"/>
                </a:rPr>
                <a:t>Fine-tuning models </a:t>
              </a:r>
              <a:r>
                <a:rPr lang="en-US" sz="2500" dirty="0">
                  <a:solidFill>
                    <a:srgbClr val="FFFFFF"/>
                  </a:solidFill>
                  <a:latin typeface="Asap Condensed Bold"/>
                </a:rPr>
                <a:t>for custom data and specific use-case</a:t>
              </a:r>
              <a:endParaRPr lang="en-US" sz="2500" u="none" strike="noStrike" dirty="0">
                <a:solidFill>
                  <a:srgbClr val="FFFFFF"/>
                </a:solidFill>
                <a:latin typeface="Asap Condensed Bold"/>
              </a:endParaRPr>
            </a:p>
          </p:txBody>
        </p:sp>
      </p:grpSp>
      <p:grpSp>
        <p:nvGrpSpPr>
          <p:cNvPr id="10" name="Group 9">
            <a:extLst>
              <a:ext uri="{FF2B5EF4-FFF2-40B4-BE49-F238E27FC236}">
                <a16:creationId xmlns:a16="http://schemas.microsoft.com/office/drawing/2014/main" id="{4E0FAD75-733F-3F49-8CCD-991F31394465}"/>
              </a:ext>
            </a:extLst>
          </p:cNvPr>
          <p:cNvGrpSpPr/>
          <p:nvPr/>
        </p:nvGrpSpPr>
        <p:grpSpPr>
          <a:xfrm>
            <a:off x="8041797" y="2669672"/>
            <a:ext cx="865629" cy="227830"/>
            <a:chOff x="0" y="0"/>
            <a:chExt cx="1539457" cy="428090"/>
          </a:xfrm>
        </p:grpSpPr>
        <p:grpSp>
          <p:nvGrpSpPr>
            <p:cNvPr id="11" name="Group 10">
              <a:extLst>
                <a:ext uri="{FF2B5EF4-FFF2-40B4-BE49-F238E27FC236}">
                  <a16:creationId xmlns:a16="http://schemas.microsoft.com/office/drawing/2014/main" id="{54FB4377-B9CA-0325-D720-7F6246A47CF5}"/>
                </a:ext>
              </a:extLst>
            </p:cNvPr>
            <p:cNvGrpSpPr/>
            <p:nvPr/>
          </p:nvGrpSpPr>
          <p:grpSpPr>
            <a:xfrm>
              <a:off x="0" y="0"/>
              <a:ext cx="428090" cy="428090"/>
              <a:chOff x="0" y="0"/>
              <a:chExt cx="812800" cy="812800"/>
            </a:xfrm>
          </p:grpSpPr>
          <p:sp>
            <p:nvSpPr>
              <p:cNvPr id="18" name="Freeform 13">
                <a:extLst>
                  <a:ext uri="{FF2B5EF4-FFF2-40B4-BE49-F238E27FC236}">
                    <a16:creationId xmlns:a16="http://schemas.microsoft.com/office/drawing/2014/main" id="{FB8EA228-4D24-F46D-1C0B-C52B84DE0D2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19" name="TextBox 14">
                <a:extLst>
                  <a:ext uri="{FF2B5EF4-FFF2-40B4-BE49-F238E27FC236}">
                    <a16:creationId xmlns:a16="http://schemas.microsoft.com/office/drawing/2014/main" id="{A5971C0A-B2C6-074C-B7DF-9D956A7A34B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5">
              <a:extLst>
                <a:ext uri="{FF2B5EF4-FFF2-40B4-BE49-F238E27FC236}">
                  <a16:creationId xmlns:a16="http://schemas.microsoft.com/office/drawing/2014/main" id="{50057B44-2DBC-819F-14C0-56FC6B6610B5}"/>
                </a:ext>
              </a:extLst>
            </p:cNvPr>
            <p:cNvGrpSpPr/>
            <p:nvPr/>
          </p:nvGrpSpPr>
          <p:grpSpPr>
            <a:xfrm>
              <a:off x="556206" y="0"/>
              <a:ext cx="428090" cy="428090"/>
              <a:chOff x="0" y="0"/>
              <a:chExt cx="812800" cy="812800"/>
            </a:xfrm>
          </p:grpSpPr>
          <p:sp>
            <p:nvSpPr>
              <p:cNvPr id="16" name="Freeform 16">
                <a:extLst>
                  <a:ext uri="{FF2B5EF4-FFF2-40B4-BE49-F238E27FC236}">
                    <a16:creationId xmlns:a16="http://schemas.microsoft.com/office/drawing/2014/main" id="{8F188DBA-7695-A030-7EBE-21DDAFCAF7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dirty="0"/>
              </a:p>
            </p:txBody>
          </p:sp>
          <p:sp>
            <p:nvSpPr>
              <p:cNvPr id="17" name="TextBox 17">
                <a:extLst>
                  <a:ext uri="{FF2B5EF4-FFF2-40B4-BE49-F238E27FC236}">
                    <a16:creationId xmlns:a16="http://schemas.microsoft.com/office/drawing/2014/main" id="{B6FEE8D6-5573-958B-30B2-134DB8670F91}"/>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3" name="Group 18">
              <a:extLst>
                <a:ext uri="{FF2B5EF4-FFF2-40B4-BE49-F238E27FC236}">
                  <a16:creationId xmlns:a16="http://schemas.microsoft.com/office/drawing/2014/main" id="{45E2E5DE-B529-A93E-F0E4-4936C96DCB13}"/>
                </a:ext>
              </a:extLst>
            </p:cNvPr>
            <p:cNvGrpSpPr/>
            <p:nvPr/>
          </p:nvGrpSpPr>
          <p:grpSpPr>
            <a:xfrm>
              <a:off x="1111367" y="0"/>
              <a:ext cx="428090" cy="428090"/>
              <a:chOff x="0" y="0"/>
              <a:chExt cx="812800" cy="812800"/>
            </a:xfrm>
          </p:grpSpPr>
          <p:sp>
            <p:nvSpPr>
              <p:cNvPr id="14" name="Freeform 19">
                <a:extLst>
                  <a:ext uri="{FF2B5EF4-FFF2-40B4-BE49-F238E27FC236}">
                    <a16:creationId xmlns:a16="http://schemas.microsoft.com/office/drawing/2014/main" id="{BA411573-A3A1-A9D3-9CE4-BD4F537F8B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15" name="TextBox 20">
                <a:extLst>
                  <a:ext uri="{FF2B5EF4-FFF2-40B4-BE49-F238E27FC236}">
                    <a16:creationId xmlns:a16="http://schemas.microsoft.com/office/drawing/2014/main" id="{8264980A-B329-D4C5-8E93-E3C90C0866E7}"/>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pic>
        <p:nvPicPr>
          <p:cNvPr id="21" name="Picture 16">
            <a:extLst>
              <a:ext uri="{FF2B5EF4-FFF2-40B4-BE49-F238E27FC236}">
                <a16:creationId xmlns:a16="http://schemas.microsoft.com/office/drawing/2014/main" id="{B0ACF876-7351-A2EF-80CC-652BF8BD5567}"/>
              </a:ext>
            </a:extLst>
          </p:cNvPr>
          <p:cNvPicPr>
            <a:picLocks noChangeAspect="1"/>
          </p:cNvPicPr>
          <p:nvPr/>
        </p:nvPicPr>
        <p:blipFill>
          <a:blip r:embed="rId3"/>
          <a:srcRect/>
          <a:stretch>
            <a:fillRect/>
          </a:stretch>
        </p:blipFill>
        <p:spPr>
          <a:xfrm>
            <a:off x="9927295" y="1063230"/>
            <a:ext cx="3558001" cy="6103140"/>
          </a:xfrm>
          <a:prstGeom prst="rect">
            <a:avLst/>
          </a:prstGeom>
        </p:spPr>
      </p:pic>
    </p:spTree>
    <p:extLst>
      <p:ext uri="{BB962C8B-B14F-4D97-AF65-F5344CB8AC3E}">
        <p14:creationId xmlns:p14="http://schemas.microsoft.com/office/powerpoint/2010/main" val="1776675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sz="1500"/>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sz="1500"/>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grpSp>
        <p:nvGrpSpPr>
          <p:cNvPr id="20" name="Group 8">
            <a:extLst>
              <a:ext uri="{FF2B5EF4-FFF2-40B4-BE49-F238E27FC236}">
                <a16:creationId xmlns:a16="http://schemas.microsoft.com/office/drawing/2014/main" id="{AE365DBA-025D-0AEA-366F-958C18070721}"/>
              </a:ext>
            </a:extLst>
          </p:cNvPr>
          <p:cNvGrpSpPr/>
          <p:nvPr/>
        </p:nvGrpSpPr>
        <p:grpSpPr>
          <a:xfrm>
            <a:off x="1374692" y="1553669"/>
            <a:ext cx="10713846" cy="6117306"/>
            <a:chOff x="0" y="1662784"/>
            <a:chExt cx="15138129" cy="9844763"/>
          </a:xfrm>
        </p:grpSpPr>
        <p:grpSp>
          <p:nvGrpSpPr>
            <p:cNvPr id="23" name="Group 12">
              <a:extLst>
                <a:ext uri="{FF2B5EF4-FFF2-40B4-BE49-F238E27FC236}">
                  <a16:creationId xmlns:a16="http://schemas.microsoft.com/office/drawing/2014/main" id="{52EAC236-8FBF-C9EE-06DB-4C8DF057872A}"/>
                </a:ext>
              </a:extLst>
            </p:cNvPr>
            <p:cNvGrpSpPr/>
            <p:nvPr/>
          </p:nvGrpSpPr>
          <p:grpSpPr>
            <a:xfrm>
              <a:off x="5761167" y="1662784"/>
              <a:ext cx="4156376" cy="823212"/>
              <a:chOff x="0" y="0"/>
              <a:chExt cx="1868588" cy="370093"/>
            </a:xfrm>
          </p:grpSpPr>
          <p:sp>
            <p:nvSpPr>
              <p:cNvPr id="91" name="Freeform 13">
                <a:extLst>
                  <a:ext uri="{FF2B5EF4-FFF2-40B4-BE49-F238E27FC236}">
                    <a16:creationId xmlns:a16="http://schemas.microsoft.com/office/drawing/2014/main" id="{1B9C4EF2-890F-802D-2DCF-34287D395A85}"/>
                  </a:ext>
                </a:extLst>
              </p:cNvPr>
              <p:cNvSpPr/>
              <p:nvPr/>
            </p:nvSpPr>
            <p:spPr>
              <a:xfrm>
                <a:off x="0" y="0"/>
                <a:ext cx="1868588" cy="370093"/>
              </a:xfrm>
              <a:custGeom>
                <a:avLst/>
                <a:gdLst/>
                <a:ahLst/>
                <a:cxnLst/>
                <a:rect l="l" t="t" r="r" b="b"/>
                <a:pathLst>
                  <a:path w="1868588" h="370093">
                    <a:moveTo>
                      <a:pt x="49671" y="0"/>
                    </a:moveTo>
                    <a:lnTo>
                      <a:pt x="1818917" y="0"/>
                    </a:lnTo>
                    <a:cubicBezTo>
                      <a:pt x="1846350" y="0"/>
                      <a:pt x="1868588" y="22238"/>
                      <a:pt x="1868588" y="49671"/>
                    </a:cubicBezTo>
                    <a:lnTo>
                      <a:pt x="1868588" y="320422"/>
                    </a:lnTo>
                    <a:cubicBezTo>
                      <a:pt x="1868588" y="347854"/>
                      <a:pt x="1846350" y="370093"/>
                      <a:pt x="1818917" y="370093"/>
                    </a:cubicBezTo>
                    <a:lnTo>
                      <a:pt x="49671" y="370093"/>
                    </a:lnTo>
                    <a:cubicBezTo>
                      <a:pt x="22238" y="370093"/>
                      <a:pt x="0" y="347854"/>
                      <a:pt x="0" y="320422"/>
                    </a:cubicBezTo>
                    <a:lnTo>
                      <a:pt x="0" y="49671"/>
                    </a:lnTo>
                    <a:cubicBezTo>
                      <a:pt x="0" y="22238"/>
                      <a:pt x="22238" y="0"/>
                      <a:pt x="49671" y="0"/>
                    </a:cubicBezTo>
                    <a:close/>
                  </a:path>
                </a:pathLst>
              </a:custGeom>
              <a:solidFill>
                <a:srgbClr val="E27354"/>
              </a:solidFill>
              <a:ln cap="sq">
                <a:noFill/>
                <a:prstDash val="solid"/>
                <a:miter/>
              </a:ln>
            </p:spPr>
            <p:txBody>
              <a:bodyPr/>
              <a:lstStyle/>
              <a:p>
                <a:endParaRPr lang="en-US" sz="1500"/>
              </a:p>
            </p:txBody>
          </p:sp>
          <p:sp>
            <p:nvSpPr>
              <p:cNvPr id="92" name="TextBox 14">
                <a:extLst>
                  <a:ext uri="{FF2B5EF4-FFF2-40B4-BE49-F238E27FC236}">
                    <a16:creationId xmlns:a16="http://schemas.microsoft.com/office/drawing/2014/main" id="{2188E16E-117C-33E4-7643-3D2E7B30F3A6}"/>
                  </a:ext>
                </a:extLst>
              </p:cNvPr>
              <p:cNvSpPr txBox="1"/>
              <p:nvPr/>
            </p:nvSpPr>
            <p:spPr>
              <a:xfrm>
                <a:off x="0" y="-38100"/>
                <a:ext cx="1868588" cy="408193"/>
              </a:xfrm>
              <a:prstGeom prst="rect">
                <a:avLst/>
              </a:prstGeom>
            </p:spPr>
            <p:txBody>
              <a:bodyPr lIns="50800" tIns="50800" rIns="50800" bIns="50800" rtlCol="0" anchor="ctr"/>
              <a:lstStyle/>
              <a:p>
                <a:pPr algn="ctr">
                  <a:lnSpc>
                    <a:spcPts val="2660"/>
                  </a:lnSpc>
                </a:pPr>
                <a:r>
                  <a:rPr lang="en-US" sz="1500" dirty="0">
                    <a:solidFill>
                      <a:srgbClr val="FFFFFF"/>
                    </a:solidFill>
                    <a:latin typeface="Asap Condensed Bold"/>
                  </a:rPr>
                  <a:t>Define Your Objective</a:t>
                </a:r>
              </a:p>
            </p:txBody>
          </p:sp>
        </p:grpSp>
        <p:grpSp>
          <p:nvGrpSpPr>
            <p:cNvPr id="24" name="Group 15">
              <a:extLst>
                <a:ext uri="{FF2B5EF4-FFF2-40B4-BE49-F238E27FC236}">
                  <a16:creationId xmlns:a16="http://schemas.microsoft.com/office/drawing/2014/main" id="{7F318CFD-2DC0-8F52-C25C-84890F8508F7}"/>
                </a:ext>
              </a:extLst>
            </p:cNvPr>
            <p:cNvGrpSpPr/>
            <p:nvPr/>
          </p:nvGrpSpPr>
          <p:grpSpPr>
            <a:xfrm>
              <a:off x="5779579" y="2793038"/>
              <a:ext cx="4156376" cy="823212"/>
              <a:chOff x="0" y="0"/>
              <a:chExt cx="1868588" cy="370093"/>
            </a:xfrm>
          </p:grpSpPr>
          <p:sp>
            <p:nvSpPr>
              <p:cNvPr id="89" name="Freeform 16">
                <a:extLst>
                  <a:ext uri="{FF2B5EF4-FFF2-40B4-BE49-F238E27FC236}">
                    <a16:creationId xmlns:a16="http://schemas.microsoft.com/office/drawing/2014/main" id="{64CF7918-D711-DF39-192C-5640A8419F8A}"/>
                  </a:ext>
                </a:extLst>
              </p:cNvPr>
              <p:cNvSpPr/>
              <p:nvPr/>
            </p:nvSpPr>
            <p:spPr>
              <a:xfrm>
                <a:off x="0" y="0"/>
                <a:ext cx="1868588" cy="370093"/>
              </a:xfrm>
              <a:custGeom>
                <a:avLst/>
                <a:gdLst/>
                <a:ahLst/>
                <a:cxnLst/>
                <a:rect l="l" t="t" r="r" b="b"/>
                <a:pathLst>
                  <a:path w="1868588" h="370093">
                    <a:moveTo>
                      <a:pt x="49671" y="0"/>
                    </a:moveTo>
                    <a:lnTo>
                      <a:pt x="1818917" y="0"/>
                    </a:lnTo>
                    <a:cubicBezTo>
                      <a:pt x="1846350" y="0"/>
                      <a:pt x="1868588" y="22238"/>
                      <a:pt x="1868588" y="49671"/>
                    </a:cubicBezTo>
                    <a:lnTo>
                      <a:pt x="1868588" y="320422"/>
                    </a:lnTo>
                    <a:cubicBezTo>
                      <a:pt x="1868588" y="347854"/>
                      <a:pt x="1846350" y="370093"/>
                      <a:pt x="1818917" y="370093"/>
                    </a:cubicBezTo>
                    <a:lnTo>
                      <a:pt x="49671" y="370093"/>
                    </a:lnTo>
                    <a:cubicBezTo>
                      <a:pt x="22238" y="370093"/>
                      <a:pt x="0" y="347854"/>
                      <a:pt x="0" y="320422"/>
                    </a:cubicBezTo>
                    <a:lnTo>
                      <a:pt x="0" y="49671"/>
                    </a:lnTo>
                    <a:cubicBezTo>
                      <a:pt x="0" y="22238"/>
                      <a:pt x="22238" y="0"/>
                      <a:pt x="49671" y="0"/>
                    </a:cubicBezTo>
                    <a:close/>
                  </a:path>
                </a:pathLst>
              </a:custGeom>
              <a:solidFill>
                <a:srgbClr val="E27354"/>
              </a:solidFill>
              <a:ln cap="sq">
                <a:noFill/>
                <a:prstDash val="solid"/>
                <a:miter/>
              </a:ln>
            </p:spPr>
            <p:txBody>
              <a:bodyPr/>
              <a:lstStyle/>
              <a:p>
                <a:endParaRPr lang="en-US" sz="1500"/>
              </a:p>
            </p:txBody>
          </p:sp>
          <p:sp>
            <p:nvSpPr>
              <p:cNvPr id="90" name="TextBox 17">
                <a:extLst>
                  <a:ext uri="{FF2B5EF4-FFF2-40B4-BE49-F238E27FC236}">
                    <a16:creationId xmlns:a16="http://schemas.microsoft.com/office/drawing/2014/main" id="{3374CE42-2BF1-43BB-ED05-B3FC3C56EFBA}"/>
                  </a:ext>
                </a:extLst>
              </p:cNvPr>
              <p:cNvSpPr txBox="1"/>
              <p:nvPr/>
            </p:nvSpPr>
            <p:spPr>
              <a:xfrm>
                <a:off x="0" y="-38100"/>
                <a:ext cx="1868588" cy="408193"/>
              </a:xfrm>
              <a:prstGeom prst="rect">
                <a:avLst/>
              </a:prstGeom>
            </p:spPr>
            <p:txBody>
              <a:bodyPr lIns="50800" tIns="50800" rIns="50800" bIns="50800" rtlCol="0" anchor="ctr"/>
              <a:lstStyle/>
              <a:p>
                <a:pPr algn="ctr">
                  <a:lnSpc>
                    <a:spcPts val="2660"/>
                  </a:lnSpc>
                </a:pPr>
                <a:r>
                  <a:rPr lang="en-US" sz="1500" dirty="0">
                    <a:solidFill>
                      <a:srgbClr val="FFFFFF"/>
                    </a:solidFill>
                    <a:latin typeface="Asap Condensed Bold"/>
                  </a:rPr>
                  <a:t>Gather and Preprocess Data</a:t>
                </a:r>
              </a:p>
            </p:txBody>
          </p:sp>
        </p:grpSp>
        <p:grpSp>
          <p:nvGrpSpPr>
            <p:cNvPr id="25" name="Group 18">
              <a:extLst>
                <a:ext uri="{FF2B5EF4-FFF2-40B4-BE49-F238E27FC236}">
                  <a16:creationId xmlns:a16="http://schemas.microsoft.com/office/drawing/2014/main" id="{F9AF93B1-A42F-A906-CF3F-1636D519C928}"/>
                </a:ext>
              </a:extLst>
            </p:cNvPr>
            <p:cNvGrpSpPr/>
            <p:nvPr/>
          </p:nvGrpSpPr>
          <p:grpSpPr>
            <a:xfrm>
              <a:off x="5779579" y="3921051"/>
              <a:ext cx="4156376" cy="823212"/>
              <a:chOff x="0" y="0"/>
              <a:chExt cx="1868588" cy="370093"/>
            </a:xfrm>
          </p:grpSpPr>
          <p:sp>
            <p:nvSpPr>
              <p:cNvPr id="87" name="Freeform 19">
                <a:extLst>
                  <a:ext uri="{FF2B5EF4-FFF2-40B4-BE49-F238E27FC236}">
                    <a16:creationId xmlns:a16="http://schemas.microsoft.com/office/drawing/2014/main" id="{810A4751-4D48-2475-4122-CDF9F376B5D2}"/>
                  </a:ext>
                </a:extLst>
              </p:cNvPr>
              <p:cNvSpPr/>
              <p:nvPr/>
            </p:nvSpPr>
            <p:spPr>
              <a:xfrm>
                <a:off x="0" y="0"/>
                <a:ext cx="1868588" cy="370093"/>
              </a:xfrm>
              <a:custGeom>
                <a:avLst/>
                <a:gdLst/>
                <a:ahLst/>
                <a:cxnLst/>
                <a:rect l="l" t="t" r="r" b="b"/>
                <a:pathLst>
                  <a:path w="1868588" h="370093">
                    <a:moveTo>
                      <a:pt x="49671" y="0"/>
                    </a:moveTo>
                    <a:lnTo>
                      <a:pt x="1818917" y="0"/>
                    </a:lnTo>
                    <a:cubicBezTo>
                      <a:pt x="1846350" y="0"/>
                      <a:pt x="1868588" y="22238"/>
                      <a:pt x="1868588" y="49671"/>
                    </a:cubicBezTo>
                    <a:lnTo>
                      <a:pt x="1868588" y="320422"/>
                    </a:lnTo>
                    <a:cubicBezTo>
                      <a:pt x="1868588" y="347854"/>
                      <a:pt x="1846350" y="370093"/>
                      <a:pt x="1818917" y="370093"/>
                    </a:cubicBezTo>
                    <a:lnTo>
                      <a:pt x="49671" y="370093"/>
                    </a:lnTo>
                    <a:cubicBezTo>
                      <a:pt x="22238" y="370093"/>
                      <a:pt x="0" y="347854"/>
                      <a:pt x="0" y="320422"/>
                    </a:cubicBezTo>
                    <a:lnTo>
                      <a:pt x="0" y="49671"/>
                    </a:lnTo>
                    <a:cubicBezTo>
                      <a:pt x="0" y="22238"/>
                      <a:pt x="22238" y="0"/>
                      <a:pt x="49671" y="0"/>
                    </a:cubicBezTo>
                    <a:close/>
                  </a:path>
                </a:pathLst>
              </a:custGeom>
              <a:solidFill>
                <a:srgbClr val="E27354"/>
              </a:solidFill>
              <a:ln cap="sq">
                <a:noFill/>
                <a:prstDash val="solid"/>
                <a:miter/>
              </a:ln>
            </p:spPr>
            <p:txBody>
              <a:bodyPr/>
              <a:lstStyle/>
              <a:p>
                <a:endParaRPr lang="en-US" sz="1500"/>
              </a:p>
            </p:txBody>
          </p:sp>
          <p:sp>
            <p:nvSpPr>
              <p:cNvPr id="88" name="TextBox 20">
                <a:extLst>
                  <a:ext uri="{FF2B5EF4-FFF2-40B4-BE49-F238E27FC236}">
                    <a16:creationId xmlns:a16="http://schemas.microsoft.com/office/drawing/2014/main" id="{EDF1B0FC-BC30-548A-D0F6-503195095EDD}"/>
                  </a:ext>
                </a:extLst>
              </p:cNvPr>
              <p:cNvSpPr txBox="1"/>
              <p:nvPr/>
            </p:nvSpPr>
            <p:spPr>
              <a:xfrm>
                <a:off x="0" y="-38100"/>
                <a:ext cx="1868588" cy="408193"/>
              </a:xfrm>
              <a:prstGeom prst="rect">
                <a:avLst/>
              </a:prstGeom>
            </p:spPr>
            <p:txBody>
              <a:bodyPr lIns="50800" tIns="50800" rIns="50800" bIns="50800" rtlCol="0" anchor="ctr"/>
              <a:lstStyle/>
              <a:p>
                <a:pPr algn="ctr">
                  <a:lnSpc>
                    <a:spcPts val="2660"/>
                  </a:lnSpc>
                </a:pPr>
                <a:r>
                  <a:rPr lang="en-US" sz="1500">
                    <a:solidFill>
                      <a:srgbClr val="FFFFFF"/>
                    </a:solidFill>
                    <a:latin typeface="Asap Condensed Bold"/>
                  </a:rPr>
                  <a:t>Choose a Model Architecture</a:t>
                </a:r>
              </a:p>
            </p:txBody>
          </p:sp>
        </p:grpSp>
        <p:grpSp>
          <p:nvGrpSpPr>
            <p:cNvPr id="26" name="Group 21">
              <a:extLst>
                <a:ext uri="{FF2B5EF4-FFF2-40B4-BE49-F238E27FC236}">
                  <a16:creationId xmlns:a16="http://schemas.microsoft.com/office/drawing/2014/main" id="{0F2762B0-1F2F-3102-19B9-65FC7CCF9ABB}"/>
                </a:ext>
              </a:extLst>
            </p:cNvPr>
            <p:cNvGrpSpPr/>
            <p:nvPr/>
          </p:nvGrpSpPr>
          <p:grpSpPr>
            <a:xfrm>
              <a:off x="5779579" y="5049063"/>
              <a:ext cx="4156376" cy="823212"/>
              <a:chOff x="0" y="0"/>
              <a:chExt cx="1868588" cy="370093"/>
            </a:xfrm>
          </p:grpSpPr>
          <p:sp>
            <p:nvSpPr>
              <p:cNvPr id="85" name="Freeform 22">
                <a:extLst>
                  <a:ext uri="{FF2B5EF4-FFF2-40B4-BE49-F238E27FC236}">
                    <a16:creationId xmlns:a16="http://schemas.microsoft.com/office/drawing/2014/main" id="{AAD63FF0-6AD0-3229-9F67-F55E284D61F2}"/>
                  </a:ext>
                </a:extLst>
              </p:cNvPr>
              <p:cNvSpPr/>
              <p:nvPr/>
            </p:nvSpPr>
            <p:spPr>
              <a:xfrm>
                <a:off x="0" y="0"/>
                <a:ext cx="1868588" cy="370093"/>
              </a:xfrm>
              <a:custGeom>
                <a:avLst/>
                <a:gdLst/>
                <a:ahLst/>
                <a:cxnLst/>
                <a:rect l="l" t="t" r="r" b="b"/>
                <a:pathLst>
                  <a:path w="1868588" h="370093">
                    <a:moveTo>
                      <a:pt x="49671" y="0"/>
                    </a:moveTo>
                    <a:lnTo>
                      <a:pt x="1818917" y="0"/>
                    </a:lnTo>
                    <a:cubicBezTo>
                      <a:pt x="1846350" y="0"/>
                      <a:pt x="1868588" y="22238"/>
                      <a:pt x="1868588" y="49671"/>
                    </a:cubicBezTo>
                    <a:lnTo>
                      <a:pt x="1868588" y="320422"/>
                    </a:lnTo>
                    <a:cubicBezTo>
                      <a:pt x="1868588" y="347854"/>
                      <a:pt x="1846350" y="370093"/>
                      <a:pt x="1818917" y="370093"/>
                    </a:cubicBezTo>
                    <a:lnTo>
                      <a:pt x="49671" y="370093"/>
                    </a:lnTo>
                    <a:cubicBezTo>
                      <a:pt x="22238" y="370093"/>
                      <a:pt x="0" y="347854"/>
                      <a:pt x="0" y="320422"/>
                    </a:cubicBezTo>
                    <a:lnTo>
                      <a:pt x="0" y="49671"/>
                    </a:lnTo>
                    <a:cubicBezTo>
                      <a:pt x="0" y="22238"/>
                      <a:pt x="22238" y="0"/>
                      <a:pt x="49671" y="0"/>
                    </a:cubicBezTo>
                    <a:close/>
                  </a:path>
                </a:pathLst>
              </a:custGeom>
              <a:solidFill>
                <a:srgbClr val="E27354"/>
              </a:solidFill>
              <a:ln cap="sq">
                <a:noFill/>
                <a:prstDash val="solid"/>
                <a:miter/>
              </a:ln>
            </p:spPr>
            <p:txBody>
              <a:bodyPr/>
              <a:lstStyle/>
              <a:p>
                <a:endParaRPr lang="en-US" sz="1500" dirty="0"/>
              </a:p>
            </p:txBody>
          </p:sp>
          <p:sp>
            <p:nvSpPr>
              <p:cNvPr id="86" name="TextBox 23">
                <a:extLst>
                  <a:ext uri="{FF2B5EF4-FFF2-40B4-BE49-F238E27FC236}">
                    <a16:creationId xmlns:a16="http://schemas.microsoft.com/office/drawing/2014/main" id="{C874DFE5-915A-A9DF-AA8D-C793AC7A28CF}"/>
                  </a:ext>
                </a:extLst>
              </p:cNvPr>
              <p:cNvSpPr txBox="1"/>
              <p:nvPr/>
            </p:nvSpPr>
            <p:spPr>
              <a:xfrm>
                <a:off x="0" y="-38100"/>
                <a:ext cx="1868588" cy="408193"/>
              </a:xfrm>
              <a:prstGeom prst="rect">
                <a:avLst/>
              </a:prstGeom>
            </p:spPr>
            <p:txBody>
              <a:bodyPr lIns="50800" tIns="50800" rIns="50800" bIns="50800" rtlCol="0" anchor="ctr"/>
              <a:lstStyle/>
              <a:p>
                <a:pPr algn="ctr">
                  <a:lnSpc>
                    <a:spcPts val="2660"/>
                  </a:lnSpc>
                </a:pPr>
                <a:r>
                  <a:rPr lang="en-US" sz="1500">
                    <a:solidFill>
                      <a:srgbClr val="FFFFFF"/>
                    </a:solidFill>
                    <a:latin typeface="Asap Condensed Bold"/>
                  </a:rPr>
                  <a:t>Build the Model</a:t>
                </a:r>
              </a:p>
            </p:txBody>
          </p:sp>
        </p:grpSp>
        <p:grpSp>
          <p:nvGrpSpPr>
            <p:cNvPr id="27" name="Group 24">
              <a:extLst>
                <a:ext uri="{FF2B5EF4-FFF2-40B4-BE49-F238E27FC236}">
                  <a16:creationId xmlns:a16="http://schemas.microsoft.com/office/drawing/2014/main" id="{20D975C3-629B-D21A-EF8B-B7992E1418D0}"/>
                </a:ext>
              </a:extLst>
            </p:cNvPr>
            <p:cNvGrpSpPr/>
            <p:nvPr/>
          </p:nvGrpSpPr>
          <p:grpSpPr>
            <a:xfrm>
              <a:off x="5761167" y="6177076"/>
              <a:ext cx="4156376" cy="823212"/>
              <a:chOff x="0" y="0"/>
              <a:chExt cx="1868588" cy="370093"/>
            </a:xfrm>
          </p:grpSpPr>
          <p:sp>
            <p:nvSpPr>
              <p:cNvPr id="83" name="Freeform 25">
                <a:extLst>
                  <a:ext uri="{FF2B5EF4-FFF2-40B4-BE49-F238E27FC236}">
                    <a16:creationId xmlns:a16="http://schemas.microsoft.com/office/drawing/2014/main" id="{A97027A8-5BEE-A09F-6648-397EB580E254}"/>
                  </a:ext>
                </a:extLst>
              </p:cNvPr>
              <p:cNvSpPr/>
              <p:nvPr/>
            </p:nvSpPr>
            <p:spPr>
              <a:xfrm>
                <a:off x="0" y="0"/>
                <a:ext cx="1868588" cy="370093"/>
              </a:xfrm>
              <a:custGeom>
                <a:avLst/>
                <a:gdLst/>
                <a:ahLst/>
                <a:cxnLst/>
                <a:rect l="l" t="t" r="r" b="b"/>
                <a:pathLst>
                  <a:path w="1868588" h="370093">
                    <a:moveTo>
                      <a:pt x="49671" y="0"/>
                    </a:moveTo>
                    <a:lnTo>
                      <a:pt x="1818917" y="0"/>
                    </a:lnTo>
                    <a:cubicBezTo>
                      <a:pt x="1846350" y="0"/>
                      <a:pt x="1868588" y="22238"/>
                      <a:pt x="1868588" y="49671"/>
                    </a:cubicBezTo>
                    <a:lnTo>
                      <a:pt x="1868588" y="320422"/>
                    </a:lnTo>
                    <a:cubicBezTo>
                      <a:pt x="1868588" y="347854"/>
                      <a:pt x="1846350" y="370093"/>
                      <a:pt x="1818917" y="370093"/>
                    </a:cubicBezTo>
                    <a:lnTo>
                      <a:pt x="49671" y="370093"/>
                    </a:lnTo>
                    <a:cubicBezTo>
                      <a:pt x="22238" y="370093"/>
                      <a:pt x="0" y="347854"/>
                      <a:pt x="0" y="320422"/>
                    </a:cubicBezTo>
                    <a:lnTo>
                      <a:pt x="0" y="49671"/>
                    </a:lnTo>
                    <a:cubicBezTo>
                      <a:pt x="0" y="22238"/>
                      <a:pt x="22238" y="0"/>
                      <a:pt x="49671" y="0"/>
                    </a:cubicBezTo>
                    <a:close/>
                  </a:path>
                </a:pathLst>
              </a:custGeom>
              <a:solidFill>
                <a:srgbClr val="E27354"/>
              </a:solidFill>
              <a:ln cap="sq">
                <a:noFill/>
                <a:prstDash val="solid"/>
                <a:miter/>
              </a:ln>
            </p:spPr>
            <p:txBody>
              <a:bodyPr/>
              <a:lstStyle/>
              <a:p>
                <a:endParaRPr lang="en-US" sz="1500"/>
              </a:p>
            </p:txBody>
          </p:sp>
          <p:sp>
            <p:nvSpPr>
              <p:cNvPr id="84" name="TextBox 26">
                <a:extLst>
                  <a:ext uri="{FF2B5EF4-FFF2-40B4-BE49-F238E27FC236}">
                    <a16:creationId xmlns:a16="http://schemas.microsoft.com/office/drawing/2014/main" id="{1A99E870-8E63-5E69-5C94-F78C4D955B90}"/>
                  </a:ext>
                </a:extLst>
              </p:cNvPr>
              <p:cNvSpPr txBox="1"/>
              <p:nvPr/>
            </p:nvSpPr>
            <p:spPr>
              <a:xfrm>
                <a:off x="0" y="-38100"/>
                <a:ext cx="1868588" cy="408193"/>
              </a:xfrm>
              <a:prstGeom prst="rect">
                <a:avLst/>
              </a:prstGeom>
            </p:spPr>
            <p:txBody>
              <a:bodyPr lIns="50800" tIns="50800" rIns="50800" bIns="50800" rtlCol="0" anchor="ctr"/>
              <a:lstStyle/>
              <a:p>
                <a:pPr algn="ctr">
                  <a:lnSpc>
                    <a:spcPts val="2660"/>
                  </a:lnSpc>
                </a:pPr>
                <a:r>
                  <a:rPr lang="en-US" sz="1500">
                    <a:solidFill>
                      <a:srgbClr val="FFFFFF"/>
                    </a:solidFill>
                    <a:latin typeface="Asap Condensed Bold"/>
                  </a:rPr>
                  <a:t>Hyperparameter Tuning</a:t>
                </a:r>
              </a:p>
            </p:txBody>
          </p:sp>
        </p:grpSp>
        <p:grpSp>
          <p:nvGrpSpPr>
            <p:cNvPr id="28" name="Group 27">
              <a:extLst>
                <a:ext uri="{FF2B5EF4-FFF2-40B4-BE49-F238E27FC236}">
                  <a16:creationId xmlns:a16="http://schemas.microsoft.com/office/drawing/2014/main" id="{BFB13389-307E-F2D6-7B2F-B1BD912F2FC6}"/>
                </a:ext>
              </a:extLst>
            </p:cNvPr>
            <p:cNvGrpSpPr/>
            <p:nvPr/>
          </p:nvGrpSpPr>
          <p:grpSpPr>
            <a:xfrm>
              <a:off x="5779579" y="7305088"/>
              <a:ext cx="4156376" cy="823212"/>
              <a:chOff x="0" y="0"/>
              <a:chExt cx="1868588" cy="370093"/>
            </a:xfrm>
          </p:grpSpPr>
          <p:sp>
            <p:nvSpPr>
              <p:cNvPr id="81" name="Freeform 28">
                <a:extLst>
                  <a:ext uri="{FF2B5EF4-FFF2-40B4-BE49-F238E27FC236}">
                    <a16:creationId xmlns:a16="http://schemas.microsoft.com/office/drawing/2014/main" id="{DF9D3048-5C7F-EAFC-44B1-43D39B51A739}"/>
                  </a:ext>
                </a:extLst>
              </p:cNvPr>
              <p:cNvSpPr/>
              <p:nvPr/>
            </p:nvSpPr>
            <p:spPr>
              <a:xfrm>
                <a:off x="0" y="0"/>
                <a:ext cx="1868588" cy="370093"/>
              </a:xfrm>
              <a:custGeom>
                <a:avLst/>
                <a:gdLst/>
                <a:ahLst/>
                <a:cxnLst/>
                <a:rect l="l" t="t" r="r" b="b"/>
                <a:pathLst>
                  <a:path w="1868588" h="370093">
                    <a:moveTo>
                      <a:pt x="49671" y="0"/>
                    </a:moveTo>
                    <a:lnTo>
                      <a:pt x="1818917" y="0"/>
                    </a:lnTo>
                    <a:cubicBezTo>
                      <a:pt x="1846350" y="0"/>
                      <a:pt x="1868588" y="22238"/>
                      <a:pt x="1868588" y="49671"/>
                    </a:cubicBezTo>
                    <a:lnTo>
                      <a:pt x="1868588" y="320422"/>
                    </a:lnTo>
                    <a:cubicBezTo>
                      <a:pt x="1868588" y="347854"/>
                      <a:pt x="1846350" y="370093"/>
                      <a:pt x="1818917" y="370093"/>
                    </a:cubicBezTo>
                    <a:lnTo>
                      <a:pt x="49671" y="370093"/>
                    </a:lnTo>
                    <a:cubicBezTo>
                      <a:pt x="22238" y="370093"/>
                      <a:pt x="0" y="347854"/>
                      <a:pt x="0" y="320422"/>
                    </a:cubicBezTo>
                    <a:lnTo>
                      <a:pt x="0" y="49671"/>
                    </a:lnTo>
                    <a:cubicBezTo>
                      <a:pt x="0" y="22238"/>
                      <a:pt x="22238" y="0"/>
                      <a:pt x="49671" y="0"/>
                    </a:cubicBezTo>
                    <a:close/>
                  </a:path>
                </a:pathLst>
              </a:custGeom>
              <a:solidFill>
                <a:srgbClr val="E27354"/>
              </a:solidFill>
              <a:ln cap="sq">
                <a:noFill/>
                <a:prstDash val="solid"/>
                <a:miter/>
              </a:ln>
            </p:spPr>
            <p:txBody>
              <a:bodyPr/>
              <a:lstStyle/>
              <a:p>
                <a:endParaRPr lang="en-US" sz="1500"/>
              </a:p>
            </p:txBody>
          </p:sp>
          <p:sp>
            <p:nvSpPr>
              <p:cNvPr id="82" name="TextBox 29">
                <a:extLst>
                  <a:ext uri="{FF2B5EF4-FFF2-40B4-BE49-F238E27FC236}">
                    <a16:creationId xmlns:a16="http://schemas.microsoft.com/office/drawing/2014/main" id="{29363B43-3DF1-3B23-31DB-98495A4F43F8}"/>
                  </a:ext>
                </a:extLst>
              </p:cNvPr>
              <p:cNvSpPr txBox="1"/>
              <p:nvPr/>
            </p:nvSpPr>
            <p:spPr>
              <a:xfrm>
                <a:off x="0" y="-38100"/>
                <a:ext cx="1868588" cy="408193"/>
              </a:xfrm>
              <a:prstGeom prst="rect">
                <a:avLst/>
              </a:prstGeom>
            </p:spPr>
            <p:txBody>
              <a:bodyPr lIns="50800" tIns="50800" rIns="50800" bIns="50800" rtlCol="0" anchor="ctr"/>
              <a:lstStyle/>
              <a:p>
                <a:pPr algn="ctr">
                  <a:lnSpc>
                    <a:spcPts val="2660"/>
                  </a:lnSpc>
                </a:pPr>
                <a:r>
                  <a:rPr lang="en-US" sz="1500">
                    <a:solidFill>
                      <a:srgbClr val="FFFFFF"/>
                    </a:solidFill>
                    <a:latin typeface="Asap Condensed Bold"/>
                  </a:rPr>
                  <a:t>Text Generation</a:t>
                </a:r>
              </a:p>
            </p:txBody>
          </p:sp>
        </p:grpSp>
        <p:grpSp>
          <p:nvGrpSpPr>
            <p:cNvPr id="29" name="Group 30">
              <a:extLst>
                <a:ext uri="{FF2B5EF4-FFF2-40B4-BE49-F238E27FC236}">
                  <a16:creationId xmlns:a16="http://schemas.microsoft.com/office/drawing/2014/main" id="{5286C964-73F5-3CD5-627B-3187FD22349B}"/>
                </a:ext>
              </a:extLst>
            </p:cNvPr>
            <p:cNvGrpSpPr/>
            <p:nvPr/>
          </p:nvGrpSpPr>
          <p:grpSpPr>
            <a:xfrm>
              <a:off x="5779579" y="8433100"/>
              <a:ext cx="4156376" cy="823212"/>
              <a:chOff x="0" y="0"/>
              <a:chExt cx="1868588" cy="370093"/>
            </a:xfrm>
          </p:grpSpPr>
          <p:sp>
            <p:nvSpPr>
              <p:cNvPr id="79" name="Freeform 31">
                <a:extLst>
                  <a:ext uri="{FF2B5EF4-FFF2-40B4-BE49-F238E27FC236}">
                    <a16:creationId xmlns:a16="http://schemas.microsoft.com/office/drawing/2014/main" id="{67031AD7-704C-A098-1753-A17359DE990D}"/>
                  </a:ext>
                </a:extLst>
              </p:cNvPr>
              <p:cNvSpPr/>
              <p:nvPr/>
            </p:nvSpPr>
            <p:spPr>
              <a:xfrm>
                <a:off x="0" y="0"/>
                <a:ext cx="1868588" cy="370093"/>
              </a:xfrm>
              <a:custGeom>
                <a:avLst/>
                <a:gdLst/>
                <a:ahLst/>
                <a:cxnLst/>
                <a:rect l="l" t="t" r="r" b="b"/>
                <a:pathLst>
                  <a:path w="1868588" h="370093">
                    <a:moveTo>
                      <a:pt x="49671" y="0"/>
                    </a:moveTo>
                    <a:lnTo>
                      <a:pt x="1818917" y="0"/>
                    </a:lnTo>
                    <a:cubicBezTo>
                      <a:pt x="1846350" y="0"/>
                      <a:pt x="1868588" y="22238"/>
                      <a:pt x="1868588" y="49671"/>
                    </a:cubicBezTo>
                    <a:lnTo>
                      <a:pt x="1868588" y="320422"/>
                    </a:lnTo>
                    <a:cubicBezTo>
                      <a:pt x="1868588" y="347854"/>
                      <a:pt x="1846350" y="370093"/>
                      <a:pt x="1818917" y="370093"/>
                    </a:cubicBezTo>
                    <a:lnTo>
                      <a:pt x="49671" y="370093"/>
                    </a:lnTo>
                    <a:cubicBezTo>
                      <a:pt x="22238" y="370093"/>
                      <a:pt x="0" y="347854"/>
                      <a:pt x="0" y="320422"/>
                    </a:cubicBezTo>
                    <a:lnTo>
                      <a:pt x="0" y="49671"/>
                    </a:lnTo>
                    <a:cubicBezTo>
                      <a:pt x="0" y="22238"/>
                      <a:pt x="22238" y="0"/>
                      <a:pt x="49671" y="0"/>
                    </a:cubicBezTo>
                    <a:close/>
                  </a:path>
                </a:pathLst>
              </a:custGeom>
              <a:solidFill>
                <a:srgbClr val="E27354"/>
              </a:solidFill>
              <a:ln cap="sq">
                <a:noFill/>
                <a:prstDash val="solid"/>
                <a:miter/>
              </a:ln>
            </p:spPr>
            <p:txBody>
              <a:bodyPr/>
              <a:lstStyle/>
              <a:p>
                <a:endParaRPr lang="en-US" sz="1500"/>
              </a:p>
            </p:txBody>
          </p:sp>
          <p:sp>
            <p:nvSpPr>
              <p:cNvPr id="80" name="TextBox 32">
                <a:extLst>
                  <a:ext uri="{FF2B5EF4-FFF2-40B4-BE49-F238E27FC236}">
                    <a16:creationId xmlns:a16="http://schemas.microsoft.com/office/drawing/2014/main" id="{0F6B7FCF-ACA0-CAEE-120B-33537095F97D}"/>
                  </a:ext>
                </a:extLst>
              </p:cNvPr>
              <p:cNvSpPr txBox="1"/>
              <p:nvPr/>
            </p:nvSpPr>
            <p:spPr>
              <a:xfrm>
                <a:off x="0" y="-38100"/>
                <a:ext cx="1868588" cy="408193"/>
              </a:xfrm>
              <a:prstGeom prst="rect">
                <a:avLst/>
              </a:prstGeom>
            </p:spPr>
            <p:txBody>
              <a:bodyPr lIns="50800" tIns="50800" rIns="50800" bIns="50800" rtlCol="0" anchor="ctr"/>
              <a:lstStyle/>
              <a:p>
                <a:pPr algn="ctr">
                  <a:lnSpc>
                    <a:spcPts val="2660"/>
                  </a:lnSpc>
                </a:pPr>
                <a:r>
                  <a:rPr lang="en-US" sz="1500">
                    <a:solidFill>
                      <a:srgbClr val="FFFFFF"/>
                    </a:solidFill>
                    <a:latin typeface="Asap Condensed Bold"/>
                  </a:rPr>
                  <a:t>Evaluation and Fine-Tuning</a:t>
                </a:r>
              </a:p>
            </p:txBody>
          </p:sp>
        </p:grpSp>
        <p:grpSp>
          <p:nvGrpSpPr>
            <p:cNvPr id="30" name="Group 33">
              <a:extLst>
                <a:ext uri="{FF2B5EF4-FFF2-40B4-BE49-F238E27FC236}">
                  <a16:creationId xmlns:a16="http://schemas.microsoft.com/office/drawing/2014/main" id="{C8064315-0B51-F9D9-3417-C8E261891B7E}"/>
                </a:ext>
              </a:extLst>
            </p:cNvPr>
            <p:cNvGrpSpPr/>
            <p:nvPr/>
          </p:nvGrpSpPr>
          <p:grpSpPr>
            <a:xfrm>
              <a:off x="5779579" y="9556323"/>
              <a:ext cx="4156376" cy="823212"/>
              <a:chOff x="0" y="0"/>
              <a:chExt cx="1868588" cy="370093"/>
            </a:xfrm>
          </p:grpSpPr>
          <p:sp>
            <p:nvSpPr>
              <p:cNvPr id="77" name="Freeform 34">
                <a:extLst>
                  <a:ext uri="{FF2B5EF4-FFF2-40B4-BE49-F238E27FC236}">
                    <a16:creationId xmlns:a16="http://schemas.microsoft.com/office/drawing/2014/main" id="{A321711C-3AFC-23FF-F0EC-D4F5C17BEC3D}"/>
                  </a:ext>
                </a:extLst>
              </p:cNvPr>
              <p:cNvSpPr/>
              <p:nvPr/>
            </p:nvSpPr>
            <p:spPr>
              <a:xfrm>
                <a:off x="0" y="0"/>
                <a:ext cx="1868588" cy="370093"/>
              </a:xfrm>
              <a:custGeom>
                <a:avLst/>
                <a:gdLst/>
                <a:ahLst/>
                <a:cxnLst/>
                <a:rect l="l" t="t" r="r" b="b"/>
                <a:pathLst>
                  <a:path w="1868588" h="370093">
                    <a:moveTo>
                      <a:pt x="49671" y="0"/>
                    </a:moveTo>
                    <a:lnTo>
                      <a:pt x="1818917" y="0"/>
                    </a:lnTo>
                    <a:cubicBezTo>
                      <a:pt x="1846350" y="0"/>
                      <a:pt x="1868588" y="22238"/>
                      <a:pt x="1868588" y="49671"/>
                    </a:cubicBezTo>
                    <a:lnTo>
                      <a:pt x="1868588" y="320422"/>
                    </a:lnTo>
                    <a:cubicBezTo>
                      <a:pt x="1868588" y="347854"/>
                      <a:pt x="1846350" y="370093"/>
                      <a:pt x="1818917" y="370093"/>
                    </a:cubicBezTo>
                    <a:lnTo>
                      <a:pt x="49671" y="370093"/>
                    </a:lnTo>
                    <a:cubicBezTo>
                      <a:pt x="22238" y="370093"/>
                      <a:pt x="0" y="347854"/>
                      <a:pt x="0" y="320422"/>
                    </a:cubicBezTo>
                    <a:lnTo>
                      <a:pt x="0" y="49671"/>
                    </a:lnTo>
                    <a:cubicBezTo>
                      <a:pt x="0" y="22238"/>
                      <a:pt x="22238" y="0"/>
                      <a:pt x="49671" y="0"/>
                    </a:cubicBezTo>
                    <a:close/>
                  </a:path>
                </a:pathLst>
              </a:custGeom>
              <a:solidFill>
                <a:srgbClr val="E27354"/>
              </a:solidFill>
              <a:ln cap="sq">
                <a:noFill/>
                <a:prstDash val="solid"/>
                <a:miter/>
              </a:ln>
            </p:spPr>
            <p:txBody>
              <a:bodyPr/>
              <a:lstStyle/>
              <a:p>
                <a:endParaRPr lang="en-US" sz="1500"/>
              </a:p>
            </p:txBody>
          </p:sp>
          <p:sp>
            <p:nvSpPr>
              <p:cNvPr id="78" name="TextBox 35">
                <a:extLst>
                  <a:ext uri="{FF2B5EF4-FFF2-40B4-BE49-F238E27FC236}">
                    <a16:creationId xmlns:a16="http://schemas.microsoft.com/office/drawing/2014/main" id="{DFC10558-98B1-85D3-4320-A9FF9F897A46}"/>
                  </a:ext>
                </a:extLst>
              </p:cNvPr>
              <p:cNvSpPr txBox="1"/>
              <p:nvPr/>
            </p:nvSpPr>
            <p:spPr>
              <a:xfrm>
                <a:off x="0" y="-38100"/>
                <a:ext cx="1868588" cy="408193"/>
              </a:xfrm>
              <a:prstGeom prst="rect">
                <a:avLst/>
              </a:prstGeom>
            </p:spPr>
            <p:txBody>
              <a:bodyPr lIns="50800" tIns="50800" rIns="50800" bIns="50800" rtlCol="0" anchor="ctr"/>
              <a:lstStyle/>
              <a:p>
                <a:pPr algn="ctr">
                  <a:lnSpc>
                    <a:spcPts val="2660"/>
                  </a:lnSpc>
                </a:pPr>
                <a:r>
                  <a:rPr lang="en-US" sz="1500">
                    <a:solidFill>
                      <a:srgbClr val="FFFFFF"/>
                    </a:solidFill>
                    <a:latin typeface="Asap Condensed Bold"/>
                  </a:rPr>
                  <a:t>Deployment</a:t>
                </a:r>
              </a:p>
            </p:txBody>
          </p:sp>
        </p:grpSp>
        <p:grpSp>
          <p:nvGrpSpPr>
            <p:cNvPr id="31" name="Group 36">
              <a:extLst>
                <a:ext uri="{FF2B5EF4-FFF2-40B4-BE49-F238E27FC236}">
                  <a16:creationId xmlns:a16="http://schemas.microsoft.com/office/drawing/2014/main" id="{89AF799F-D151-B7D6-6480-BEB5214E1906}"/>
                </a:ext>
              </a:extLst>
            </p:cNvPr>
            <p:cNvGrpSpPr/>
            <p:nvPr/>
          </p:nvGrpSpPr>
          <p:grpSpPr>
            <a:xfrm>
              <a:off x="5779579" y="10599588"/>
              <a:ext cx="4156376" cy="907959"/>
              <a:chOff x="0" y="-38100"/>
              <a:chExt cx="1868588" cy="408193"/>
            </a:xfrm>
          </p:grpSpPr>
          <p:sp>
            <p:nvSpPr>
              <p:cNvPr id="75" name="Freeform 37">
                <a:extLst>
                  <a:ext uri="{FF2B5EF4-FFF2-40B4-BE49-F238E27FC236}">
                    <a16:creationId xmlns:a16="http://schemas.microsoft.com/office/drawing/2014/main" id="{D377FDF9-0279-CE0A-23FB-224854F619BE}"/>
                  </a:ext>
                </a:extLst>
              </p:cNvPr>
              <p:cNvSpPr/>
              <p:nvPr/>
            </p:nvSpPr>
            <p:spPr>
              <a:xfrm>
                <a:off x="0" y="0"/>
                <a:ext cx="1868588" cy="370093"/>
              </a:xfrm>
              <a:custGeom>
                <a:avLst/>
                <a:gdLst/>
                <a:ahLst/>
                <a:cxnLst/>
                <a:rect l="l" t="t" r="r" b="b"/>
                <a:pathLst>
                  <a:path w="1868588" h="370093">
                    <a:moveTo>
                      <a:pt x="49671" y="0"/>
                    </a:moveTo>
                    <a:lnTo>
                      <a:pt x="1818917" y="0"/>
                    </a:lnTo>
                    <a:cubicBezTo>
                      <a:pt x="1846350" y="0"/>
                      <a:pt x="1868588" y="22238"/>
                      <a:pt x="1868588" y="49671"/>
                    </a:cubicBezTo>
                    <a:lnTo>
                      <a:pt x="1868588" y="320422"/>
                    </a:lnTo>
                    <a:cubicBezTo>
                      <a:pt x="1868588" y="347854"/>
                      <a:pt x="1846350" y="370093"/>
                      <a:pt x="1818917" y="370093"/>
                    </a:cubicBezTo>
                    <a:lnTo>
                      <a:pt x="49671" y="370093"/>
                    </a:lnTo>
                    <a:cubicBezTo>
                      <a:pt x="22238" y="370093"/>
                      <a:pt x="0" y="347854"/>
                      <a:pt x="0" y="320422"/>
                    </a:cubicBezTo>
                    <a:lnTo>
                      <a:pt x="0" y="49671"/>
                    </a:lnTo>
                    <a:cubicBezTo>
                      <a:pt x="0" y="22238"/>
                      <a:pt x="22238" y="0"/>
                      <a:pt x="49671" y="0"/>
                    </a:cubicBezTo>
                    <a:close/>
                  </a:path>
                </a:pathLst>
              </a:custGeom>
              <a:solidFill>
                <a:srgbClr val="E27354"/>
              </a:solidFill>
              <a:ln cap="sq">
                <a:noFill/>
                <a:prstDash val="solid"/>
                <a:miter/>
              </a:ln>
            </p:spPr>
            <p:txBody>
              <a:bodyPr/>
              <a:lstStyle/>
              <a:p>
                <a:endParaRPr lang="en-US" sz="1500"/>
              </a:p>
            </p:txBody>
          </p:sp>
          <p:sp>
            <p:nvSpPr>
              <p:cNvPr id="76" name="TextBox 38">
                <a:extLst>
                  <a:ext uri="{FF2B5EF4-FFF2-40B4-BE49-F238E27FC236}">
                    <a16:creationId xmlns:a16="http://schemas.microsoft.com/office/drawing/2014/main" id="{F5856017-55D3-BF2E-3F19-FB1AD094D07B}"/>
                  </a:ext>
                </a:extLst>
              </p:cNvPr>
              <p:cNvSpPr txBox="1"/>
              <p:nvPr/>
            </p:nvSpPr>
            <p:spPr>
              <a:xfrm>
                <a:off x="0" y="-38100"/>
                <a:ext cx="1868588" cy="408193"/>
              </a:xfrm>
              <a:prstGeom prst="rect">
                <a:avLst/>
              </a:prstGeom>
            </p:spPr>
            <p:txBody>
              <a:bodyPr lIns="50800" tIns="50800" rIns="50800" bIns="50800" rtlCol="0" anchor="ctr"/>
              <a:lstStyle/>
              <a:p>
                <a:pPr algn="ctr">
                  <a:lnSpc>
                    <a:spcPts val="2660"/>
                  </a:lnSpc>
                </a:pPr>
                <a:r>
                  <a:rPr lang="en-US" sz="1500" dirty="0">
                    <a:solidFill>
                      <a:srgbClr val="FFFFFF"/>
                    </a:solidFill>
                    <a:latin typeface="Asap Condensed Bold"/>
                  </a:rPr>
                  <a:t>Continuous Improvement</a:t>
                </a:r>
              </a:p>
            </p:txBody>
          </p:sp>
        </p:grpSp>
        <p:grpSp>
          <p:nvGrpSpPr>
            <p:cNvPr id="32" name="Group 39">
              <a:extLst>
                <a:ext uri="{FF2B5EF4-FFF2-40B4-BE49-F238E27FC236}">
                  <a16:creationId xmlns:a16="http://schemas.microsoft.com/office/drawing/2014/main" id="{051EE18E-7A30-43C4-CD5D-B4DD3ED01142}"/>
                </a:ext>
              </a:extLst>
            </p:cNvPr>
            <p:cNvGrpSpPr/>
            <p:nvPr/>
          </p:nvGrpSpPr>
          <p:grpSpPr>
            <a:xfrm>
              <a:off x="452036" y="1911246"/>
              <a:ext cx="3084968" cy="693005"/>
              <a:chOff x="0" y="0"/>
              <a:chExt cx="1551341" cy="348492"/>
            </a:xfrm>
          </p:grpSpPr>
          <p:sp>
            <p:nvSpPr>
              <p:cNvPr id="73" name="Freeform 40">
                <a:extLst>
                  <a:ext uri="{FF2B5EF4-FFF2-40B4-BE49-F238E27FC236}">
                    <a16:creationId xmlns:a16="http://schemas.microsoft.com/office/drawing/2014/main" id="{EE0C8487-EE3A-C458-A721-B79B4924F911}"/>
                  </a:ext>
                </a:extLst>
              </p:cNvPr>
              <p:cNvSpPr/>
              <p:nvPr/>
            </p:nvSpPr>
            <p:spPr>
              <a:xfrm>
                <a:off x="0" y="0"/>
                <a:ext cx="1551341" cy="348492"/>
              </a:xfrm>
              <a:custGeom>
                <a:avLst/>
                <a:gdLst/>
                <a:ahLst/>
                <a:cxnLst/>
                <a:rect l="l" t="t" r="r" b="b"/>
                <a:pathLst>
                  <a:path w="1551341" h="348492">
                    <a:moveTo>
                      <a:pt x="174246" y="0"/>
                    </a:moveTo>
                    <a:lnTo>
                      <a:pt x="1377095" y="0"/>
                    </a:lnTo>
                    <a:cubicBezTo>
                      <a:pt x="1423308" y="0"/>
                      <a:pt x="1467628" y="18358"/>
                      <a:pt x="1500306" y="51035"/>
                    </a:cubicBezTo>
                    <a:cubicBezTo>
                      <a:pt x="1532983" y="83713"/>
                      <a:pt x="1551341" y="128033"/>
                      <a:pt x="1551341" y="174246"/>
                    </a:cubicBezTo>
                    <a:lnTo>
                      <a:pt x="1551341" y="174246"/>
                    </a:lnTo>
                    <a:cubicBezTo>
                      <a:pt x="1551341" y="220459"/>
                      <a:pt x="1532983" y="264779"/>
                      <a:pt x="1500306" y="297457"/>
                    </a:cubicBezTo>
                    <a:cubicBezTo>
                      <a:pt x="1467628" y="330134"/>
                      <a:pt x="1423308" y="348492"/>
                      <a:pt x="1377095" y="348492"/>
                    </a:cubicBezTo>
                    <a:lnTo>
                      <a:pt x="174246" y="348492"/>
                    </a:lnTo>
                    <a:cubicBezTo>
                      <a:pt x="128033" y="348492"/>
                      <a:pt x="83713" y="330134"/>
                      <a:pt x="51035" y="297457"/>
                    </a:cubicBezTo>
                    <a:cubicBezTo>
                      <a:pt x="18358" y="264779"/>
                      <a:pt x="0" y="220459"/>
                      <a:pt x="0" y="174246"/>
                    </a:cubicBezTo>
                    <a:lnTo>
                      <a:pt x="0" y="174246"/>
                    </a:lnTo>
                    <a:cubicBezTo>
                      <a:pt x="0" y="128033"/>
                      <a:pt x="18358" y="83713"/>
                      <a:pt x="51035" y="51035"/>
                    </a:cubicBezTo>
                    <a:cubicBezTo>
                      <a:pt x="83713" y="18358"/>
                      <a:pt x="128033" y="0"/>
                      <a:pt x="174246" y="0"/>
                    </a:cubicBezTo>
                    <a:close/>
                  </a:path>
                </a:pathLst>
              </a:custGeom>
              <a:solidFill>
                <a:srgbClr val="FFD24C"/>
              </a:solidFill>
            </p:spPr>
            <p:txBody>
              <a:bodyPr/>
              <a:lstStyle/>
              <a:p>
                <a:endParaRPr lang="en-US" sz="1500"/>
              </a:p>
            </p:txBody>
          </p:sp>
          <p:sp>
            <p:nvSpPr>
              <p:cNvPr id="74" name="TextBox 41">
                <a:extLst>
                  <a:ext uri="{FF2B5EF4-FFF2-40B4-BE49-F238E27FC236}">
                    <a16:creationId xmlns:a16="http://schemas.microsoft.com/office/drawing/2014/main" id="{F0501981-78C8-C29D-4039-66558097AF24}"/>
                  </a:ext>
                </a:extLst>
              </p:cNvPr>
              <p:cNvSpPr txBox="1"/>
              <p:nvPr/>
            </p:nvSpPr>
            <p:spPr>
              <a:xfrm>
                <a:off x="0" y="-57150"/>
                <a:ext cx="1551341" cy="405642"/>
              </a:xfrm>
              <a:prstGeom prst="rect">
                <a:avLst/>
              </a:prstGeom>
            </p:spPr>
            <p:txBody>
              <a:bodyPr lIns="50800" tIns="50800" rIns="50800" bIns="50800" rtlCol="0" anchor="ctr"/>
              <a:lstStyle/>
              <a:p>
                <a:pPr algn="ctr">
                  <a:lnSpc>
                    <a:spcPts val="2520"/>
                  </a:lnSpc>
                </a:pPr>
                <a:r>
                  <a:rPr lang="en-US" sz="1500">
                    <a:solidFill>
                      <a:srgbClr val="040606"/>
                    </a:solidFill>
                    <a:latin typeface="Asap Condensed"/>
                  </a:rPr>
                  <a:t>Tokenization</a:t>
                </a:r>
              </a:p>
            </p:txBody>
          </p:sp>
        </p:grpSp>
        <p:grpSp>
          <p:nvGrpSpPr>
            <p:cNvPr id="33" name="Group 42">
              <a:extLst>
                <a:ext uri="{FF2B5EF4-FFF2-40B4-BE49-F238E27FC236}">
                  <a16:creationId xmlns:a16="http://schemas.microsoft.com/office/drawing/2014/main" id="{2EF85CE5-E0DB-EB71-7E5D-F42B145B59E7}"/>
                </a:ext>
              </a:extLst>
            </p:cNvPr>
            <p:cNvGrpSpPr/>
            <p:nvPr/>
          </p:nvGrpSpPr>
          <p:grpSpPr>
            <a:xfrm>
              <a:off x="452036" y="2778608"/>
              <a:ext cx="3084968" cy="693005"/>
              <a:chOff x="0" y="0"/>
              <a:chExt cx="1551341" cy="348492"/>
            </a:xfrm>
          </p:grpSpPr>
          <p:sp>
            <p:nvSpPr>
              <p:cNvPr id="71" name="Freeform 43">
                <a:extLst>
                  <a:ext uri="{FF2B5EF4-FFF2-40B4-BE49-F238E27FC236}">
                    <a16:creationId xmlns:a16="http://schemas.microsoft.com/office/drawing/2014/main" id="{9239C9DB-0BC4-B779-91A3-D1A162806DAD}"/>
                  </a:ext>
                </a:extLst>
              </p:cNvPr>
              <p:cNvSpPr/>
              <p:nvPr/>
            </p:nvSpPr>
            <p:spPr>
              <a:xfrm>
                <a:off x="0" y="0"/>
                <a:ext cx="1551341" cy="348492"/>
              </a:xfrm>
              <a:custGeom>
                <a:avLst/>
                <a:gdLst/>
                <a:ahLst/>
                <a:cxnLst/>
                <a:rect l="l" t="t" r="r" b="b"/>
                <a:pathLst>
                  <a:path w="1551341" h="348492">
                    <a:moveTo>
                      <a:pt x="174246" y="0"/>
                    </a:moveTo>
                    <a:lnTo>
                      <a:pt x="1377095" y="0"/>
                    </a:lnTo>
                    <a:cubicBezTo>
                      <a:pt x="1423308" y="0"/>
                      <a:pt x="1467628" y="18358"/>
                      <a:pt x="1500306" y="51035"/>
                    </a:cubicBezTo>
                    <a:cubicBezTo>
                      <a:pt x="1532983" y="83713"/>
                      <a:pt x="1551341" y="128033"/>
                      <a:pt x="1551341" y="174246"/>
                    </a:cubicBezTo>
                    <a:lnTo>
                      <a:pt x="1551341" y="174246"/>
                    </a:lnTo>
                    <a:cubicBezTo>
                      <a:pt x="1551341" y="220459"/>
                      <a:pt x="1532983" y="264779"/>
                      <a:pt x="1500306" y="297457"/>
                    </a:cubicBezTo>
                    <a:cubicBezTo>
                      <a:pt x="1467628" y="330134"/>
                      <a:pt x="1423308" y="348492"/>
                      <a:pt x="1377095" y="348492"/>
                    </a:cubicBezTo>
                    <a:lnTo>
                      <a:pt x="174246" y="348492"/>
                    </a:lnTo>
                    <a:cubicBezTo>
                      <a:pt x="128033" y="348492"/>
                      <a:pt x="83713" y="330134"/>
                      <a:pt x="51035" y="297457"/>
                    </a:cubicBezTo>
                    <a:cubicBezTo>
                      <a:pt x="18358" y="264779"/>
                      <a:pt x="0" y="220459"/>
                      <a:pt x="0" y="174246"/>
                    </a:cubicBezTo>
                    <a:lnTo>
                      <a:pt x="0" y="174246"/>
                    </a:lnTo>
                    <a:cubicBezTo>
                      <a:pt x="0" y="128033"/>
                      <a:pt x="18358" y="83713"/>
                      <a:pt x="51035" y="51035"/>
                    </a:cubicBezTo>
                    <a:cubicBezTo>
                      <a:pt x="83713" y="18358"/>
                      <a:pt x="128033" y="0"/>
                      <a:pt x="174246" y="0"/>
                    </a:cubicBezTo>
                    <a:close/>
                  </a:path>
                </a:pathLst>
              </a:custGeom>
              <a:solidFill>
                <a:srgbClr val="FFD24C"/>
              </a:solidFill>
            </p:spPr>
            <p:txBody>
              <a:bodyPr/>
              <a:lstStyle/>
              <a:p>
                <a:endParaRPr lang="en-US" sz="1500"/>
              </a:p>
            </p:txBody>
          </p:sp>
          <p:sp>
            <p:nvSpPr>
              <p:cNvPr id="72" name="TextBox 44">
                <a:extLst>
                  <a:ext uri="{FF2B5EF4-FFF2-40B4-BE49-F238E27FC236}">
                    <a16:creationId xmlns:a16="http://schemas.microsoft.com/office/drawing/2014/main" id="{9FFACD00-C825-E75E-DB59-8FCA172735D3}"/>
                  </a:ext>
                </a:extLst>
              </p:cNvPr>
              <p:cNvSpPr txBox="1"/>
              <p:nvPr/>
            </p:nvSpPr>
            <p:spPr>
              <a:xfrm>
                <a:off x="0" y="-57150"/>
                <a:ext cx="1551341" cy="405642"/>
              </a:xfrm>
              <a:prstGeom prst="rect">
                <a:avLst/>
              </a:prstGeom>
            </p:spPr>
            <p:txBody>
              <a:bodyPr lIns="50800" tIns="50800" rIns="50800" bIns="50800" rtlCol="0" anchor="ctr"/>
              <a:lstStyle/>
              <a:p>
                <a:pPr algn="ctr">
                  <a:lnSpc>
                    <a:spcPts val="2520"/>
                  </a:lnSpc>
                </a:pPr>
                <a:r>
                  <a:rPr lang="en-US" sz="1500">
                    <a:solidFill>
                      <a:srgbClr val="040606"/>
                    </a:solidFill>
                    <a:latin typeface="Asap Condensed"/>
                  </a:rPr>
                  <a:t>Remove Special Char</a:t>
                </a:r>
              </a:p>
            </p:txBody>
          </p:sp>
        </p:grpSp>
        <p:grpSp>
          <p:nvGrpSpPr>
            <p:cNvPr id="34" name="Group 45">
              <a:extLst>
                <a:ext uri="{FF2B5EF4-FFF2-40B4-BE49-F238E27FC236}">
                  <a16:creationId xmlns:a16="http://schemas.microsoft.com/office/drawing/2014/main" id="{00C087BB-7FE1-ADCF-2661-82DBE35E3CDA}"/>
                </a:ext>
              </a:extLst>
            </p:cNvPr>
            <p:cNvGrpSpPr/>
            <p:nvPr/>
          </p:nvGrpSpPr>
          <p:grpSpPr>
            <a:xfrm>
              <a:off x="452036" y="3649412"/>
              <a:ext cx="3084968" cy="693005"/>
              <a:chOff x="0" y="0"/>
              <a:chExt cx="1551341" cy="348492"/>
            </a:xfrm>
          </p:grpSpPr>
          <p:sp>
            <p:nvSpPr>
              <p:cNvPr id="69" name="Freeform 46">
                <a:extLst>
                  <a:ext uri="{FF2B5EF4-FFF2-40B4-BE49-F238E27FC236}">
                    <a16:creationId xmlns:a16="http://schemas.microsoft.com/office/drawing/2014/main" id="{706EA8B8-85EA-5145-1A68-19B8E5FA1E81}"/>
                  </a:ext>
                </a:extLst>
              </p:cNvPr>
              <p:cNvSpPr/>
              <p:nvPr/>
            </p:nvSpPr>
            <p:spPr>
              <a:xfrm>
                <a:off x="0" y="0"/>
                <a:ext cx="1551341" cy="348492"/>
              </a:xfrm>
              <a:custGeom>
                <a:avLst/>
                <a:gdLst/>
                <a:ahLst/>
                <a:cxnLst/>
                <a:rect l="l" t="t" r="r" b="b"/>
                <a:pathLst>
                  <a:path w="1551341" h="348492">
                    <a:moveTo>
                      <a:pt x="174246" y="0"/>
                    </a:moveTo>
                    <a:lnTo>
                      <a:pt x="1377095" y="0"/>
                    </a:lnTo>
                    <a:cubicBezTo>
                      <a:pt x="1423308" y="0"/>
                      <a:pt x="1467628" y="18358"/>
                      <a:pt x="1500306" y="51035"/>
                    </a:cubicBezTo>
                    <a:cubicBezTo>
                      <a:pt x="1532983" y="83713"/>
                      <a:pt x="1551341" y="128033"/>
                      <a:pt x="1551341" y="174246"/>
                    </a:cubicBezTo>
                    <a:lnTo>
                      <a:pt x="1551341" y="174246"/>
                    </a:lnTo>
                    <a:cubicBezTo>
                      <a:pt x="1551341" y="220459"/>
                      <a:pt x="1532983" y="264779"/>
                      <a:pt x="1500306" y="297457"/>
                    </a:cubicBezTo>
                    <a:cubicBezTo>
                      <a:pt x="1467628" y="330134"/>
                      <a:pt x="1423308" y="348492"/>
                      <a:pt x="1377095" y="348492"/>
                    </a:cubicBezTo>
                    <a:lnTo>
                      <a:pt x="174246" y="348492"/>
                    </a:lnTo>
                    <a:cubicBezTo>
                      <a:pt x="128033" y="348492"/>
                      <a:pt x="83713" y="330134"/>
                      <a:pt x="51035" y="297457"/>
                    </a:cubicBezTo>
                    <a:cubicBezTo>
                      <a:pt x="18358" y="264779"/>
                      <a:pt x="0" y="220459"/>
                      <a:pt x="0" y="174246"/>
                    </a:cubicBezTo>
                    <a:lnTo>
                      <a:pt x="0" y="174246"/>
                    </a:lnTo>
                    <a:cubicBezTo>
                      <a:pt x="0" y="128033"/>
                      <a:pt x="18358" y="83713"/>
                      <a:pt x="51035" y="51035"/>
                    </a:cubicBezTo>
                    <a:cubicBezTo>
                      <a:pt x="83713" y="18358"/>
                      <a:pt x="128033" y="0"/>
                      <a:pt x="174246" y="0"/>
                    </a:cubicBezTo>
                    <a:close/>
                  </a:path>
                </a:pathLst>
              </a:custGeom>
              <a:solidFill>
                <a:srgbClr val="FFD24C"/>
              </a:solidFill>
            </p:spPr>
            <p:txBody>
              <a:bodyPr/>
              <a:lstStyle/>
              <a:p>
                <a:endParaRPr lang="en-US" sz="1500"/>
              </a:p>
            </p:txBody>
          </p:sp>
          <p:sp>
            <p:nvSpPr>
              <p:cNvPr id="70" name="TextBox 47">
                <a:extLst>
                  <a:ext uri="{FF2B5EF4-FFF2-40B4-BE49-F238E27FC236}">
                    <a16:creationId xmlns:a16="http://schemas.microsoft.com/office/drawing/2014/main" id="{6B14B47E-ACFD-BB4B-4CB3-2FF1CBF159D5}"/>
                  </a:ext>
                </a:extLst>
              </p:cNvPr>
              <p:cNvSpPr txBox="1"/>
              <p:nvPr/>
            </p:nvSpPr>
            <p:spPr>
              <a:xfrm>
                <a:off x="0" y="-57150"/>
                <a:ext cx="1551341" cy="405642"/>
              </a:xfrm>
              <a:prstGeom prst="rect">
                <a:avLst/>
              </a:prstGeom>
            </p:spPr>
            <p:txBody>
              <a:bodyPr lIns="50800" tIns="50800" rIns="50800" bIns="50800" rtlCol="0" anchor="ctr"/>
              <a:lstStyle/>
              <a:p>
                <a:pPr algn="ctr">
                  <a:lnSpc>
                    <a:spcPts val="2520"/>
                  </a:lnSpc>
                </a:pPr>
                <a:r>
                  <a:rPr lang="en-US" sz="1500">
                    <a:solidFill>
                      <a:srgbClr val="040606"/>
                    </a:solidFill>
                    <a:latin typeface="Asap Condensed"/>
                  </a:rPr>
                  <a:t>Lowercasing</a:t>
                </a:r>
              </a:p>
            </p:txBody>
          </p:sp>
        </p:grpSp>
        <p:grpSp>
          <p:nvGrpSpPr>
            <p:cNvPr id="35" name="Group 48">
              <a:extLst>
                <a:ext uri="{FF2B5EF4-FFF2-40B4-BE49-F238E27FC236}">
                  <a16:creationId xmlns:a16="http://schemas.microsoft.com/office/drawing/2014/main" id="{FBA96856-0578-2591-CE73-AE5872AC3B4B}"/>
                </a:ext>
              </a:extLst>
            </p:cNvPr>
            <p:cNvGrpSpPr/>
            <p:nvPr/>
          </p:nvGrpSpPr>
          <p:grpSpPr>
            <a:xfrm>
              <a:off x="452036" y="4520217"/>
              <a:ext cx="3084968" cy="858520"/>
              <a:chOff x="0" y="0"/>
              <a:chExt cx="1551341" cy="431725"/>
            </a:xfrm>
          </p:grpSpPr>
          <p:sp>
            <p:nvSpPr>
              <p:cNvPr id="67" name="Freeform 49">
                <a:extLst>
                  <a:ext uri="{FF2B5EF4-FFF2-40B4-BE49-F238E27FC236}">
                    <a16:creationId xmlns:a16="http://schemas.microsoft.com/office/drawing/2014/main" id="{412CD3A6-A247-596C-CA20-3E837163F866}"/>
                  </a:ext>
                </a:extLst>
              </p:cNvPr>
              <p:cNvSpPr/>
              <p:nvPr/>
            </p:nvSpPr>
            <p:spPr>
              <a:xfrm>
                <a:off x="0" y="0"/>
                <a:ext cx="1551341" cy="431725"/>
              </a:xfrm>
              <a:custGeom>
                <a:avLst/>
                <a:gdLst/>
                <a:ahLst/>
                <a:cxnLst/>
                <a:rect l="l" t="t" r="r" b="b"/>
                <a:pathLst>
                  <a:path w="1551341" h="431725">
                    <a:moveTo>
                      <a:pt x="215863" y="0"/>
                    </a:moveTo>
                    <a:lnTo>
                      <a:pt x="1335479" y="0"/>
                    </a:lnTo>
                    <a:cubicBezTo>
                      <a:pt x="1392729" y="0"/>
                      <a:pt x="1447634" y="22743"/>
                      <a:pt x="1488116" y="63225"/>
                    </a:cubicBezTo>
                    <a:cubicBezTo>
                      <a:pt x="1528598" y="103707"/>
                      <a:pt x="1551341" y="158612"/>
                      <a:pt x="1551341" y="215863"/>
                    </a:cubicBezTo>
                    <a:lnTo>
                      <a:pt x="1551341" y="215863"/>
                    </a:lnTo>
                    <a:cubicBezTo>
                      <a:pt x="1551341" y="335080"/>
                      <a:pt x="1454696" y="431725"/>
                      <a:pt x="1335479" y="431725"/>
                    </a:cubicBezTo>
                    <a:lnTo>
                      <a:pt x="215863" y="431725"/>
                    </a:lnTo>
                    <a:cubicBezTo>
                      <a:pt x="158612" y="431725"/>
                      <a:pt x="103707" y="408982"/>
                      <a:pt x="63225" y="368500"/>
                    </a:cubicBezTo>
                    <a:cubicBezTo>
                      <a:pt x="22743" y="328018"/>
                      <a:pt x="0" y="273113"/>
                      <a:pt x="0" y="215863"/>
                    </a:cubicBezTo>
                    <a:lnTo>
                      <a:pt x="0" y="215863"/>
                    </a:lnTo>
                    <a:cubicBezTo>
                      <a:pt x="0" y="158612"/>
                      <a:pt x="22743" y="103707"/>
                      <a:pt x="63225" y="63225"/>
                    </a:cubicBezTo>
                    <a:cubicBezTo>
                      <a:pt x="103707" y="22743"/>
                      <a:pt x="158612" y="0"/>
                      <a:pt x="215863" y="0"/>
                    </a:cubicBezTo>
                    <a:close/>
                  </a:path>
                </a:pathLst>
              </a:custGeom>
              <a:solidFill>
                <a:srgbClr val="FFD24C"/>
              </a:solidFill>
            </p:spPr>
            <p:txBody>
              <a:bodyPr/>
              <a:lstStyle/>
              <a:p>
                <a:endParaRPr lang="en-US" sz="1500"/>
              </a:p>
            </p:txBody>
          </p:sp>
          <p:sp>
            <p:nvSpPr>
              <p:cNvPr id="68" name="TextBox 50">
                <a:extLst>
                  <a:ext uri="{FF2B5EF4-FFF2-40B4-BE49-F238E27FC236}">
                    <a16:creationId xmlns:a16="http://schemas.microsoft.com/office/drawing/2014/main" id="{699FEFAF-2E88-337E-19C1-3FD67C53C38B}"/>
                  </a:ext>
                </a:extLst>
              </p:cNvPr>
              <p:cNvSpPr txBox="1"/>
              <p:nvPr/>
            </p:nvSpPr>
            <p:spPr>
              <a:xfrm>
                <a:off x="0" y="-57150"/>
                <a:ext cx="1551341" cy="488875"/>
              </a:xfrm>
              <a:prstGeom prst="rect">
                <a:avLst/>
              </a:prstGeom>
            </p:spPr>
            <p:txBody>
              <a:bodyPr lIns="50800" tIns="50800" rIns="50800" bIns="50800" rtlCol="0" anchor="ctr"/>
              <a:lstStyle/>
              <a:p>
                <a:pPr algn="ctr">
                  <a:lnSpc>
                    <a:spcPts val="2520"/>
                  </a:lnSpc>
                </a:pPr>
                <a:r>
                  <a:rPr lang="en-US" sz="1500">
                    <a:solidFill>
                      <a:srgbClr val="040606"/>
                    </a:solidFill>
                    <a:latin typeface="Asap Condensed"/>
                  </a:rPr>
                  <a:t>out-of-vocabulary</a:t>
                </a:r>
              </a:p>
            </p:txBody>
          </p:sp>
        </p:grpSp>
        <p:sp>
          <p:nvSpPr>
            <p:cNvPr id="36" name="Freeform 51">
              <a:extLst>
                <a:ext uri="{FF2B5EF4-FFF2-40B4-BE49-F238E27FC236}">
                  <a16:creationId xmlns:a16="http://schemas.microsoft.com/office/drawing/2014/main" id="{D2863738-DA3A-BCDD-D266-B3227E7ADAD5}"/>
                </a:ext>
              </a:extLst>
            </p:cNvPr>
            <p:cNvSpPr/>
            <p:nvPr/>
          </p:nvSpPr>
          <p:spPr>
            <a:xfrm>
              <a:off x="0" y="1675484"/>
              <a:ext cx="3989041" cy="3979068"/>
            </a:xfrm>
            <a:custGeom>
              <a:avLst/>
              <a:gdLst/>
              <a:ahLst/>
              <a:cxnLst/>
              <a:rect l="l" t="t" r="r" b="b"/>
              <a:pathLst>
                <a:path w="3989041" h="3979068">
                  <a:moveTo>
                    <a:pt x="0" y="0"/>
                  </a:moveTo>
                  <a:lnTo>
                    <a:pt x="3989041" y="0"/>
                  </a:lnTo>
                  <a:lnTo>
                    <a:pt x="3989041" y="3979068"/>
                  </a:lnTo>
                  <a:lnTo>
                    <a:pt x="0" y="3979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500"/>
            </a:p>
          </p:txBody>
        </p:sp>
        <p:grpSp>
          <p:nvGrpSpPr>
            <p:cNvPr id="37" name="Group 52">
              <a:extLst>
                <a:ext uri="{FF2B5EF4-FFF2-40B4-BE49-F238E27FC236}">
                  <a16:creationId xmlns:a16="http://schemas.microsoft.com/office/drawing/2014/main" id="{C02BBD77-078D-565E-5BF4-6DD625953E20}"/>
                </a:ext>
              </a:extLst>
            </p:cNvPr>
            <p:cNvGrpSpPr/>
            <p:nvPr/>
          </p:nvGrpSpPr>
          <p:grpSpPr>
            <a:xfrm>
              <a:off x="11874362" y="3624488"/>
              <a:ext cx="3084968" cy="693005"/>
              <a:chOff x="0" y="0"/>
              <a:chExt cx="1551341" cy="348492"/>
            </a:xfrm>
          </p:grpSpPr>
          <p:sp>
            <p:nvSpPr>
              <p:cNvPr id="65" name="Freeform 53">
                <a:extLst>
                  <a:ext uri="{FF2B5EF4-FFF2-40B4-BE49-F238E27FC236}">
                    <a16:creationId xmlns:a16="http://schemas.microsoft.com/office/drawing/2014/main" id="{D1EECFCE-C4F0-28D2-74EE-3BA26AADDA48}"/>
                  </a:ext>
                </a:extLst>
              </p:cNvPr>
              <p:cNvSpPr/>
              <p:nvPr/>
            </p:nvSpPr>
            <p:spPr>
              <a:xfrm>
                <a:off x="0" y="0"/>
                <a:ext cx="1551341" cy="348492"/>
              </a:xfrm>
              <a:custGeom>
                <a:avLst/>
                <a:gdLst/>
                <a:ahLst/>
                <a:cxnLst/>
                <a:rect l="l" t="t" r="r" b="b"/>
                <a:pathLst>
                  <a:path w="1551341" h="348492">
                    <a:moveTo>
                      <a:pt x="174246" y="0"/>
                    </a:moveTo>
                    <a:lnTo>
                      <a:pt x="1377095" y="0"/>
                    </a:lnTo>
                    <a:cubicBezTo>
                      <a:pt x="1423308" y="0"/>
                      <a:pt x="1467628" y="18358"/>
                      <a:pt x="1500306" y="51035"/>
                    </a:cubicBezTo>
                    <a:cubicBezTo>
                      <a:pt x="1532983" y="83713"/>
                      <a:pt x="1551341" y="128033"/>
                      <a:pt x="1551341" y="174246"/>
                    </a:cubicBezTo>
                    <a:lnTo>
                      <a:pt x="1551341" y="174246"/>
                    </a:lnTo>
                    <a:cubicBezTo>
                      <a:pt x="1551341" y="220459"/>
                      <a:pt x="1532983" y="264779"/>
                      <a:pt x="1500306" y="297457"/>
                    </a:cubicBezTo>
                    <a:cubicBezTo>
                      <a:pt x="1467628" y="330134"/>
                      <a:pt x="1423308" y="348492"/>
                      <a:pt x="1377095" y="348492"/>
                    </a:cubicBezTo>
                    <a:lnTo>
                      <a:pt x="174246" y="348492"/>
                    </a:lnTo>
                    <a:cubicBezTo>
                      <a:pt x="128033" y="348492"/>
                      <a:pt x="83713" y="330134"/>
                      <a:pt x="51035" y="297457"/>
                    </a:cubicBezTo>
                    <a:cubicBezTo>
                      <a:pt x="18358" y="264779"/>
                      <a:pt x="0" y="220459"/>
                      <a:pt x="0" y="174246"/>
                    </a:cubicBezTo>
                    <a:lnTo>
                      <a:pt x="0" y="174246"/>
                    </a:lnTo>
                    <a:cubicBezTo>
                      <a:pt x="0" y="128033"/>
                      <a:pt x="18358" y="83713"/>
                      <a:pt x="51035" y="51035"/>
                    </a:cubicBezTo>
                    <a:cubicBezTo>
                      <a:pt x="83713" y="18358"/>
                      <a:pt x="128033" y="0"/>
                      <a:pt x="174246" y="0"/>
                    </a:cubicBezTo>
                    <a:close/>
                  </a:path>
                </a:pathLst>
              </a:custGeom>
              <a:solidFill>
                <a:srgbClr val="FFD24C"/>
              </a:solidFill>
            </p:spPr>
            <p:txBody>
              <a:bodyPr/>
              <a:lstStyle/>
              <a:p>
                <a:endParaRPr lang="en-US" sz="1500"/>
              </a:p>
            </p:txBody>
          </p:sp>
          <p:sp>
            <p:nvSpPr>
              <p:cNvPr id="66" name="TextBox 54">
                <a:extLst>
                  <a:ext uri="{FF2B5EF4-FFF2-40B4-BE49-F238E27FC236}">
                    <a16:creationId xmlns:a16="http://schemas.microsoft.com/office/drawing/2014/main" id="{23177FE3-8EBE-EB8C-DA41-9018EF0A098C}"/>
                  </a:ext>
                </a:extLst>
              </p:cNvPr>
              <p:cNvSpPr txBox="1"/>
              <p:nvPr/>
            </p:nvSpPr>
            <p:spPr>
              <a:xfrm>
                <a:off x="0" y="-57150"/>
                <a:ext cx="1551341" cy="405642"/>
              </a:xfrm>
              <a:prstGeom prst="rect">
                <a:avLst/>
              </a:prstGeom>
            </p:spPr>
            <p:txBody>
              <a:bodyPr lIns="50800" tIns="50800" rIns="50800" bIns="50800" rtlCol="0" anchor="ctr"/>
              <a:lstStyle/>
              <a:p>
                <a:pPr algn="ctr">
                  <a:lnSpc>
                    <a:spcPts val="2520"/>
                  </a:lnSpc>
                </a:pPr>
                <a:r>
                  <a:rPr lang="en-US" sz="1500">
                    <a:solidFill>
                      <a:srgbClr val="040606"/>
                    </a:solidFill>
                    <a:latin typeface="Asap Condensed"/>
                  </a:rPr>
                  <a:t>Model Structure</a:t>
                </a:r>
              </a:p>
            </p:txBody>
          </p:sp>
        </p:grpSp>
        <p:grpSp>
          <p:nvGrpSpPr>
            <p:cNvPr id="50" name="Group 55">
              <a:extLst>
                <a:ext uri="{FF2B5EF4-FFF2-40B4-BE49-F238E27FC236}">
                  <a16:creationId xmlns:a16="http://schemas.microsoft.com/office/drawing/2014/main" id="{5E6033E4-C31D-C1CF-CCE1-89BB41523EBF}"/>
                </a:ext>
              </a:extLst>
            </p:cNvPr>
            <p:cNvGrpSpPr/>
            <p:nvPr/>
          </p:nvGrpSpPr>
          <p:grpSpPr>
            <a:xfrm>
              <a:off x="11874362" y="4491850"/>
              <a:ext cx="3084968" cy="693005"/>
              <a:chOff x="0" y="0"/>
              <a:chExt cx="1551341" cy="348492"/>
            </a:xfrm>
          </p:grpSpPr>
          <p:sp>
            <p:nvSpPr>
              <p:cNvPr id="63" name="Freeform 56">
                <a:extLst>
                  <a:ext uri="{FF2B5EF4-FFF2-40B4-BE49-F238E27FC236}">
                    <a16:creationId xmlns:a16="http://schemas.microsoft.com/office/drawing/2014/main" id="{155BD520-81B4-FBFC-0B55-ACBEEF1C661E}"/>
                  </a:ext>
                </a:extLst>
              </p:cNvPr>
              <p:cNvSpPr/>
              <p:nvPr/>
            </p:nvSpPr>
            <p:spPr>
              <a:xfrm>
                <a:off x="0" y="0"/>
                <a:ext cx="1551341" cy="348492"/>
              </a:xfrm>
              <a:custGeom>
                <a:avLst/>
                <a:gdLst/>
                <a:ahLst/>
                <a:cxnLst/>
                <a:rect l="l" t="t" r="r" b="b"/>
                <a:pathLst>
                  <a:path w="1551341" h="348492">
                    <a:moveTo>
                      <a:pt x="174246" y="0"/>
                    </a:moveTo>
                    <a:lnTo>
                      <a:pt x="1377095" y="0"/>
                    </a:lnTo>
                    <a:cubicBezTo>
                      <a:pt x="1423308" y="0"/>
                      <a:pt x="1467628" y="18358"/>
                      <a:pt x="1500306" y="51035"/>
                    </a:cubicBezTo>
                    <a:cubicBezTo>
                      <a:pt x="1532983" y="83713"/>
                      <a:pt x="1551341" y="128033"/>
                      <a:pt x="1551341" y="174246"/>
                    </a:cubicBezTo>
                    <a:lnTo>
                      <a:pt x="1551341" y="174246"/>
                    </a:lnTo>
                    <a:cubicBezTo>
                      <a:pt x="1551341" y="220459"/>
                      <a:pt x="1532983" y="264779"/>
                      <a:pt x="1500306" y="297457"/>
                    </a:cubicBezTo>
                    <a:cubicBezTo>
                      <a:pt x="1467628" y="330134"/>
                      <a:pt x="1423308" y="348492"/>
                      <a:pt x="1377095" y="348492"/>
                    </a:cubicBezTo>
                    <a:lnTo>
                      <a:pt x="174246" y="348492"/>
                    </a:lnTo>
                    <a:cubicBezTo>
                      <a:pt x="128033" y="348492"/>
                      <a:pt x="83713" y="330134"/>
                      <a:pt x="51035" y="297457"/>
                    </a:cubicBezTo>
                    <a:cubicBezTo>
                      <a:pt x="18358" y="264779"/>
                      <a:pt x="0" y="220459"/>
                      <a:pt x="0" y="174246"/>
                    </a:cubicBezTo>
                    <a:lnTo>
                      <a:pt x="0" y="174246"/>
                    </a:lnTo>
                    <a:cubicBezTo>
                      <a:pt x="0" y="128033"/>
                      <a:pt x="18358" y="83713"/>
                      <a:pt x="51035" y="51035"/>
                    </a:cubicBezTo>
                    <a:cubicBezTo>
                      <a:pt x="83713" y="18358"/>
                      <a:pt x="128033" y="0"/>
                      <a:pt x="174246" y="0"/>
                    </a:cubicBezTo>
                    <a:close/>
                  </a:path>
                </a:pathLst>
              </a:custGeom>
              <a:solidFill>
                <a:srgbClr val="FFD24C"/>
              </a:solidFill>
            </p:spPr>
            <p:txBody>
              <a:bodyPr/>
              <a:lstStyle/>
              <a:p>
                <a:endParaRPr lang="en-US" sz="1500"/>
              </a:p>
            </p:txBody>
          </p:sp>
          <p:sp>
            <p:nvSpPr>
              <p:cNvPr id="64" name="TextBox 57">
                <a:extLst>
                  <a:ext uri="{FF2B5EF4-FFF2-40B4-BE49-F238E27FC236}">
                    <a16:creationId xmlns:a16="http://schemas.microsoft.com/office/drawing/2014/main" id="{A691C119-8AB1-4A9E-0B1F-10DED5986A39}"/>
                  </a:ext>
                </a:extLst>
              </p:cNvPr>
              <p:cNvSpPr txBox="1"/>
              <p:nvPr/>
            </p:nvSpPr>
            <p:spPr>
              <a:xfrm>
                <a:off x="0" y="-57150"/>
                <a:ext cx="1551341" cy="405642"/>
              </a:xfrm>
              <a:prstGeom prst="rect">
                <a:avLst/>
              </a:prstGeom>
            </p:spPr>
            <p:txBody>
              <a:bodyPr lIns="50800" tIns="50800" rIns="50800" bIns="50800" rtlCol="0" anchor="ctr"/>
              <a:lstStyle/>
              <a:p>
                <a:pPr algn="ctr">
                  <a:lnSpc>
                    <a:spcPts val="2520"/>
                  </a:lnSpc>
                </a:pPr>
                <a:r>
                  <a:rPr lang="en-US" sz="1500">
                    <a:solidFill>
                      <a:srgbClr val="040606"/>
                    </a:solidFill>
                    <a:latin typeface="Asap Condensed"/>
                  </a:rPr>
                  <a:t> Forward Pass</a:t>
                </a:r>
              </a:p>
            </p:txBody>
          </p:sp>
        </p:grpSp>
        <p:grpSp>
          <p:nvGrpSpPr>
            <p:cNvPr id="51" name="Group 58">
              <a:extLst>
                <a:ext uri="{FF2B5EF4-FFF2-40B4-BE49-F238E27FC236}">
                  <a16:creationId xmlns:a16="http://schemas.microsoft.com/office/drawing/2014/main" id="{33D83BF2-DB6F-0231-2704-410E1FD88BAA}"/>
                </a:ext>
              </a:extLst>
            </p:cNvPr>
            <p:cNvGrpSpPr/>
            <p:nvPr/>
          </p:nvGrpSpPr>
          <p:grpSpPr>
            <a:xfrm>
              <a:off x="11874362" y="5362655"/>
              <a:ext cx="3084968" cy="693005"/>
              <a:chOff x="0" y="0"/>
              <a:chExt cx="1551341" cy="348492"/>
            </a:xfrm>
          </p:grpSpPr>
          <p:sp>
            <p:nvSpPr>
              <p:cNvPr id="61" name="Freeform 59">
                <a:extLst>
                  <a:ext uri="{FF2B5EF4-FFF2-40B4-BE49-F238E27FC236}">
                    <a16:creationId xmlns:a16="http://schemas.microsoft.com/office/drawing/2014/main" id="{9781EDBD-A7FB-0B1A-90D5-16DD043E7C5E}"/>
                  </a:ext>
                </a:extLst>
              </p:cNvPr>
              <p:cNvSpPr/>
              <p:nvPr/>
            </p:nvSpPr>
            <p:spPr>
              <a:xfrm>
                <a:off x="0" y="0"/>
                <a:ext cx="1551341" cy="348492"/>
              </a:xfrm>
              <a:custGeom>
                <a:avLst/>
                <a:gdLst/>
                <a:ahLst/>
                <a:cxnLst/>
                <a:rect l="l" t="t" r="r" b="b"/>
                <a:pathLst>
                  <a:path w="1551341" h="348492">
                    <a:moveTo>
                      <a:pt x="174246" y="0"/>
                    </a:moveTo>
                    <a:lnTo>
                      <a:pt x="1377095" y="0"/>
                    </a:lnTo>
                    <a:cubicBezTo>
                      <a:pt x="1423308" y="0"/>
                      <a:pt x="1467628" y="18358"/>
                      <a:pt x="1500306" y="51035"/>
                    </a:cubicBezTo>
                    <a:cubicBezTo>
                      <a:pt x="1532983" y="83713"/>
                      <a:pt x="1551341" y="128033"/>
                      <a:pt x="1551341" y="174246"/>
                    </a:cubicBezTo>
                    <a:lnTo>
                      <a:pt x="1551341" y="174246"/>
                    </a:lnTo>
                    <a:cubicBezTo>
                      <a:pt x="1551341" y="220459"/>
                      <a:pt x="1532983" y="264779"/>
                      <a:pt x="1500306" y="297457"/>
                    </a:cubicBezTo>
                    <a:cubicBezTo>
                      <a:pt x="1467628" y="330134"/>
                      <a:pt x="1423308" y="348492"/>
                      <a:pt x="1377095" y="348492"/>
                    </a:cubicBezTo>
                    <a:lnTo>
                      <a:pt x="174246" y="348492"/>
                    </a:lnTo>
                    <a:cubicBezTo>
                      <a:pt x="128033" y="348492"/>
                      <a:pt x="83713" y="330134"/>
                      <a:pt x="51035" y="297457"/>
                    </a:cubicBezTo>
                    <a:cubicBezTo>
                      <a:pt x="18358" y="264779"/>
                      <a:pt x="0" y="220459"/>
                      <a:pt x="0" y="174246"/>
                    </a:cubicBezTo>
                    <a:lnTo>
                      <a:pt x="0" y="174246"/>
                    </a:lnTo>
                    <a:cubicBezTo>
                      <a:pt x="0" y="128033"/>
                      <a:pt x="18358" y="83713"/>
                      <a:pt x="51035" y="51035"/>
                    </a:cubicBezTo>
                    <a:cubicBezTo>
                      <a:pt x="83713" y="18358"/>
                      <a:pt x="128033" y="0"/>
                      <a:pt x="174246" y="0"/>
                    </a:cubicBezTo>
                    <a:close/>
                  </a:path>
                </a:pathLst>
              </a:custGeom>
              <a:solidFill>
                <a:srgbClr val="FFD24C"/>
              </a:solidFill>
            </p:spPr>
            <p:txBody>
              <a:bodyPr/>
              <a:lstStyle/>
              <a:p>
                <a:endParaRPr lang="en-US" sz="1500"/>
              </a:p>
            </p:txBody>
          </p:sp>
          <p:sp>
            <p:nvSpPr>
              <p:cNvPr id="62" name="TextBox 60">
                <a:extLst>
                  <a:ext uri="{FF2B5EF4-FFF2-40B4-BE49-F238E27FC236}">
                    <a16:creationId xmlns:a16="http://schemas.microsoft.com/office/drawing/2014/main" id="{30F0DBC3-7D39-6D11-8359-41E4B4F5E659}"/>
                  </a:ext>
                </a:extLst>
              </p:cNvPr>
              <p:cNvSpPr txBox="1"/>
              <p:nvPr/>
            </p:nvSpPr>
            <p:spPr>
              <a:xfrm>
                <a:off x="0" y="-57150"/>
                <a:ext cx="1551341" cy="405642"/>
              </a:xfrm>
              <a:prstGeom prst="rect">
                <a:avLst/>
              </a:prstGeom>
            </p:spPr>
            <p:txBody>
              <a:bodyPr lIns="50800" tIns="50800" rIns="50800" bIns="50800" rtlCol="0" anchor="ctr"/>
              <a:lstStyle/>
              <a:p>
                <a:pPr algn="ctr">
                  <a:lnSpc>
                    <a:spcPts val="2520"/>
                  </a:lnSpc>
                </a:pPr>
                <a:r>
                  <a:rPr lang="en-US" sz="1500" dirty="0">
                    <a:solidFill>
                      <a:srgbClr val="040606"/>
                    </a:solidFill>
                    <a:latin typeface="Asap Condensed"/>
                  </a:rPr>
                  <a:t>Loss Functions</a:t>
                </a:r>
              </a:p>
            </p:txBody>
          </p:sp>
        </p:grpSp>
        <p:grpSp>
          <p:nvGrpSpPr>
            <p:cNvPr id="52" name="Group 61">
              <a:extLst>
                <a:ext uri="{FF2B5EF4-FFF2-40B4-BE49-F238E27FC236}">
                  <a16:creationId xmlns:a16="http://schemas.microsoft.com/office/drawing/2014/main" id="{21DAEBCC-D524-AEEF-E652-58ACB57B7DEE}"/>
                </a:ext>
              </a:extLst>
            </p:cNvPr>
            <p:cNvGrpSpPr/>
            <p:nvPr/>
          </p:nvGrpSpPr>
          <p:grpSpPr>
            <a:xfrm>
              <a:off x="11874362" y="6233460"/>
              <a:ext cx="3084968" cy="858520"/>
              <a:chOff x="0" y="0"/>
              <a:chExt cx="1551341" cy="431725"/>
            </a:xfrm>
          </p:grpSpPr>
          <p:sp>
            <p:nvSpPr>
              <p:cNvPr id="59" name="Freeform 62">
                <a:extLst>
                  <a:ext uri="{FF2B5EF4-FFF2-40B4-BE49-F238E27FC236}">
                    <a16:creationId xmlns:a16="http://schemas.microsoft.com/office/drawing/2014/main" id="{0B368A24-852C-34D5-FFD4-87544E1E370B}"/>
                  </a:ext>
                </a:extLst>
              </p:cNvPr>
              <p:cNvSpPr/>
              <p:nvPr/>
            </p:nvSpPr>
            <p:spPr>
              <a:xfrm>
                <a:off x="0" y="0"/>
                <a:ext cx="1551341" cy="431725"/>
              </a:xfrm>
              <a:custGeom>
                <a:avLst/>
                <a:gdLst/>
                <a:ahLst/>
                <a:cxnLst/>
                <a:rect l="l" t="t" r="r" b="b"/>
                <a:pathLst>
                  <a:path w="1551341" h="431725">
                    <a:moveTo>
                      <a:pt x="215863" y="0"/>
                    </a:moveTo>
                    <a:lnTo>
                      <a:pt x="1335479" y="0"/>
                    </a:lnTo>
                    <a:cubicBezTo>
                      <a:pt x="1392729" y="0"/>
                      <a:pt x="1447634" y="22743"/>
                      <a:pt x="1488116" y="63225"/>
                    </a:cubicBezTo>
                    <a:cubicBezTo>
                      <a:pt x="1528598" y="103707"/>
                      <a:pt x="1551341" y="158612"/>
                      <a:pt x="1551341" y="215863"/>
                    </a:cubicBezTo>
                    <a:lnTo>
                      <a:pt x="1551341" y="215863"/>
                    </a:lnTo>
                    <a:cubicBezTo>
                      <a:pt x="1551341" y="335080"/>
                      <a:pt x="1454696" y="431725"/>
                      <a:pt x="1335479" y="431725"/>
                    </a:cubicBezTo>
                    <a:lnTo>
                      <a:pt x="215863" y="431725"/>
                    </a:lnTo>
                    <a:cubicBezTo>
                      <a:pt x="158612" y="431725"/>
                      <a:pt x="103707" y="408982"/>
                      <a:pt x="63225" y="368500"/>
                    </a:cubicBezTo>
                    <a:cubicBezTo>
                      <a:pt x="22743" y="328018"/>
                      <a:pt x="0" y="273113"/>
                      <a:pt x="0" y="215863"/>
                    </a:cubicBezTo>
                    <a:lnTo>
                      <a:pt x="0" y="215863"/>
                    </a:lnTo>
                    <a:cubicBezTo>
                      <a:pt x="0" y="158612"/>
                      <a:pt x="22743" y="103707"/>
                      <a:pt x="63225" y="63225"/>
                    </a:cubicBezTo>
                    <a:cubicBezTo>
                      <a:pt x="103707" y="22743"/>
                      <a:pt x="158612" y="0"/>
                      <a:pt x="215863" y="0"/>
                    </a:cubicBezTo>
                    <a:close/>
                  </a:path>
                </a:pathLst>
              </a:custGeom>
              <a:solidFill>
                <a:srgbClr val="FFD24C"/>
              </a:solidFill>
            </p:spPr>
            <p:txBody>
              <a:bodyPr/>
              <a:lstStyle/>
              <a:p>
                <a:endParaRPr lang="en-US" sz="1500"/>
              </a:p>
            </p:txBody>
          </p:sp>
          <p:sp>
            <p:nvSpPr>
              <p:cNvPr id="60" name="TextBox 63">
                <a:extLst>
                  <a:ext uri="{FF2B5EF4-FFF2-40B4-BE49-F238E27FC236}">
                    <a16:creationId xmlns:a16="http://schemas.microsoft.com/office/drawing/2014/main" id="{D5576A94-51EB-CB46-3E51-056A7C944333}"/>
                  </a:ext>
                </a:extLst>
              </p:cNvPr>
              <p:cNvSpPr txBox="1"/>
              <p:nvPr/>
            </p:nvSpPr>
            <p:spPr>
              <a:xfrm>
                <a:off x="0" y="-57150"/>
                <a:ext cx="1551341" cy="488875"/>
              </a:xfrm>
              <a:prstGeom prst="rect">
                <a:avLst/>
              </a:prstGeom>
            </p:spPr>
            <p:txBody>
              <a:bodyPr lIns="50800" tIns="50800" rIns="50800" bIns="50800" rtlCol="0" anchor="ctr"/>
              <a:lstStyle/>
              <a:p>
                <a:pPr algn="ctr">
                  <a:lnSpc>
                    <a:spcPts val="2520"/>
                  </a:lnSpc>
                </a:pPr>
                <a:r>
                  <a:rPr lang="en-US" sz="1500">
                    <a:solidFill>
                      <a:srgbClr val="040606"/>
                    </a:solidFill>
                    <a:latin typeface="Asap Condensed"/>
                  </a:rPr>
                  <a:t>Set Up Optimization</a:t>
                </a:r>
              </a:p>
            </p:txBody>
          </p:sp>
        </p:grpSp>
        <p:grpSp>
          <p:nvGrpSpPr>
            <p:cNvPr id="53" name="Group 64">
              <a:extLst>
                <a:ext uri="{FF2B5EF4-FFF2-40B4-BE49-F238E27FC236}">
                  <a16:creationId xmlns:a16="http://schemas.microsoft.com/office/drawing/2014/main" id="{044CCE03-764C-D4C3-E516-7B210AC653BC}"/>
                </a:ext>
              </a:extLst>
            </p:cNvPr>
            <p:cNvGrpSpPr/>
            <p:nvPr/>
          </p:nvGrpSpPr>
          <p:grpSpPr>
            <a:xfrm>
              <a:off x="11874362" y="7269780"/>
              <a:ext cx="3084968" cy="858520"/>
              <a:chOff x="0" y="0"/>
              <a:chExt cx="1551341" cy="431725"/>
            </a:xfrm>
          </p:grpSpPr>
          <p:sp>
            <p:nvSpPr>
              <p:cNvPr id="57" name="Freeform 65">
                <a:extLst>
                  <a:ext uri="{FF2B5EF4-FFF2-40B4-BE49-F238E27FC236}">
                    <a16:creationId xmlns:a16="http://schemas.microsoft.com/office/drawing/2014/main" id="{137DDA4F-CB56-75D4-0C20-9DC3B6D3B484}"/>
                  </a:ext>
                </a:extLst>
              </p:cNvPr>
              <p:cNvSpPr/>
              <p:nvPr/>
            </p:nvSpPr>
            <p:spPr>
              <a:xfrm>
                <a:off x="0" y="0"/>
                <a:ext cx="1551341" cy="431725"/>
              </a:xfrm>
              <a:custGeom>
                <a:avLst/>
                <a:gdLst/>
                <a:ahLst/>
                <a:cxnLst/>
                <a:rect l="l" t="t" r="r" b="b"/>
                <a:pathLst>
                  <a:path w="1551341" h="431725">
                    <a:moveTo>
                      <a:pt x="215863" y="0"/>
                    </a:moveTo>
                    <a:lnTo>
                      <a:pt x="1335479" y="0"/>
                    </a:lnTo>
                    <a:cubicBezTo>
                      <a:pt x="1392729" y="0"/>
                      <a:pt x="1447634" y="22743"/>
                      <a:pt x="1488116" y="63225"/>
                    </a:cubicBezTo>
                    <a:cubicBezTo>
                      <a:pt x="1528598" y="103707"/>
                      <a:pt x="1551341" y="158612"/>
                      <a:pt x="1551341" y="215863"/>
                    </a:cubicBezTo>
                    <a:lnTo>
                      <a:pt x="1551341" y="215863"/>
                    </a:lnTo>
                    <a:cubicBezTo>
                      <a:pt x="1551341" y="335080"/>
                      <a:pt x="1454696" y="431725"/>
                      <a:pt x="1335479" y="431725"/>
                    </a:cubicBezTo>
                    <a:lnTo>
                      <a:pt x="215863" y="431725"/>
                    </a:lnTo>
                    <a:cubicBezTo>
                      <a:pt x="158612" y="431725"/>
                      <a:pt x="103707" y="408982"/>
                      <a:pt x="63225" y="368500"/>
                    </a:cubicBezTo>
                    <a:cubicBezTo>
                      <a:pt x="22743" y="328018"/>
                      <a:pt x="0" y="273113"/>
                      <a:pt x="0" y="215863"/>
                    </a:cubicBezTo>
                    <a:lnTo>
                      <a:pt x="0" y="215863"/>
                    </a:lnTo>
                    <a:cubicBezTo>
                      <a:pt x="0" y="158612"/>
                      <a:pt x="22743" y="103707"/>
                      <a:pt x="63225" y="63225"/>
                    </a:cubicBezTo>
                    <a:cubicBezTo>
                      <a:pt x="103707" y="22743"/>
                      <a:pt x="158612" y="0"/>
                      <a:pt x="215863" y="0"/>
                    </a:cubicBezTo>
                    <a:close/>
                  </a:path>
                </a:pathLst>
              </a:custGeom>
              <a:solidFill>
                <a:srgbClr val="FFD24C"/>
              </a:solidFill>
            </p:spPr>
            <p:txBody>
              <a:bodyPr/>
              <a:lstStyle/>
              <a:p>
                <a:endParaRPr lang="en-US" sz="1500"/>
              </a:p>
            </p:txBody>
          </p:sp>
          <p:sp>
            <p:nvSpPr>
              <p:cNvPr id="58" name="TextBox 66">
                <a:extLst>
                  <a:ext uri="{FF2B5EF4-FFF2-40B4-BE49-F238E27FC236}">
                    <a16:creationId xmlns:a16="http://schemas.microsoft.com/office/drawing/2014/main" id="{928CDA12-3B26-7ACB-2443-665865DBAA64}"/>
                  </a:ext>
                </a:extLst>
              </p:cNvPr>
              <p:cNvSpPr txBox="1"/>
              <p:nvPr/>
            </p:nvSpPr>
            <p:spPr>
              <a:xfrm>
                <a:off x="0" y="-57150"/>
                <a:ext cx="1551341" cy="488875"/>
              </a:xfrm>
              <a:prstGeom prst="rect">
                <a:avLst/>
              </a:prstGeom>
            </p:spPr>
            <p:txBody>
              <a:bodyPr lIns="50800" tIns="50800" rIns="50800" bIns="50800" rtlCol="0" anchor="ctr"/>
              <a:lstStyle/>
              <a:p>
                <a:pPr algn="ctr">
                  <a:lnSpc>
                    <a:spcPts val="2520"/>
                  </a:lnSpc>
                </a:pPr>
                <a:r>
                  <a:rPr lang="en-US" sz="1500">
                    <a:solidFill>
                      <a:srgbClr val="040606"/>
                    </a:solidFill>
                    <a:latin typeface="Asap Condensed"/>
                  </a:rPr>
                  <a:t>Train The Model</a:t>
                </a:r>
              </a:p>
            </p:txBody>
          </p:sp>
        </p:grpSp>
        <p:sp>
          <p:nvSpPr>
            <p:cNvPr id="54" name="Freeform 67">
              <a:extLst>
                <a:ext uri="{FF2B5EF4-FFF2-40B4-BE49-F238E27FC236}">
                  <a16:creationId xmlns:a16="http://schemas.microsoft.com/office/drawing/2014/main" id="{B9D3C48E-2B74-3609-8649-9EA0A712BF88}"/>
                </a:ext>
              </a:extLst>
            </p:cNvPr>
            <p:cNvSpPr/>
            <p:nvPr/>
          </p:nvSpPr>
          <p:spPr>
            <a:xfrm rot="5400000">
              <a:off x="10657276" y="4150994"/>
              <a:ext cx="5519141" cy="3442564"/>
            </a:xfrm>
            <a:custGeom>
              <a:avLst/>
              <a:gdLst/>
              <a:ahLst/>
              <a:cxnLst/>
              <a:rect l="l" t="t" r="r" b="b"/>
              <a:pathLst>
                <a:path w="5519141" h="3442564">
                  <a:moveTo>
                    <a:pt x="0" y="0"/>
                  </a:moveTo>
                  <a:lnTo>
                    <a:pt x="5519141" y="0"/>
                  </a:lnTo>
                  <a:lnTo>
                    <a:pt x="5519141" y="3442564"/>
                  </a:lnTo>
                  <a:lnTo>
                    <a:pt x="0" y="3442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500"/>
            </a:p>
          </p:txBody>
        </p:sp>
        <p:sp>
          <p:nvSpPr>
            <p:cNvPr id="55" name="AutoShape 68">
              <a:extLst>
                <a:ext uri="{FF2B5EF4-FFF2-40B4-BE49-F238E27FC236}">
                  <a16:creationId xmlns:a16="http://schemas.microsoft.com/office/drawing/2014/main" id="{6A2C5BE2-E922-601E-7F1F-121BF988BE26}"/>
                </a:ext>
              </a:extLst>
            </p:cNvPr>
            <p:cNvSpPr/>
            <p:nvPr/>
          </p:nvSpPr>
          <p:spPr>
            <a:xfrm>
              <a:off x="9936321" y="5447969"/>
              <a:ext cx="1759243" cy="25400"/>
            </a:xfrm>
            <a:prstGeom prst="line">
              <a:avLst/>
            </a:prstGeom>
            <a:ln w="50800" cap="flat">
              <a:solidFill>
                <a:srgbClr val="000000"/>
              </a:solidFill>
              <a:prstDash val="solid"/>
              <a:headEnd type="none" w="sm" len="sm"/>
              <a:tailEnd type="triangle" w="lg" len="med"/>
            </a:ln>
          </p:spPr>
          <p:txBody>
            <a:bodyPr/>
            <a:lstStyle/>
            <a:p>
              <a:endParaRPr lang="en-US" sz="1500"/>
            </a:p>
          </p:txBody>
        </p:sp>
        <p:sp>
          <p:nvSpPr>
            <p:cNvPr id="56" name="AutoShape 69">
              <a:extLst>
                <a:ext uri="{FF2B5EF4-FFF2-40B4-BE49-F238E27FC236}">
                  <a16:creationId xmlns:a16="http://schemas.microsoft.com/office/drawing/2014/main" id="{FF89FF77-F970-076B-2967-F4DBAFDB7FFC}"/>
                </a:ext>
              </a:extLst>
            </p:cNvPr>
            <p:cNvSpPr/>
            <p:nvPr/>
          </p:nvSpPr>
          <p:spPr>
            <a:xfrm flipH="1" flipV="1">
              <a:off x="4001741" y="3204645"/>
              <a:ext cx="1759426" cy="0"/>
            </a:xfrm>
            <a:prstGeom prst="line">
              <a:avLst/>
            </a:prstGeom>
            <a:ln w="50800" cap="flat">
              <a:solidFill>
                <a:srgbClr val="000000"/>
              </a:solidFill>
              <a:prstDash val="solid"/>
              <a:headEnd type="none" w="sm" len="sm"/>
              <a:tailEnd type="triangle" w="lg" len="med"/>
            </a:ln>
          </p:spPr>
          <p:txBody>
            <a:bodyPr/>
            <a:lstStyle/>
            <a:p>
              <a:endParaRPr lang="en-US" sz="1500"/>
            </a:p>
          </p:txBody>
        </p:sp>
      </p:grpSp>
      <p:sp>
        <p:nvSpPr>
          <p:cNvPr id="95" name="TextBox 10">
            <a:extLst>
              <a:ext uri="{FF2B5EF4-FFF2-40B4-BE49-F238E27FC236}">
                <a16:creationId xmlns:a16="http://schemas.microsoft.com/office/drawing/2014/main" id="{F6A65206-4749-2128-520A-75B50BF51527}"/>
              </a:ext>
            </a:extLst>
          </p:cNvPr>
          <p:cNvSpPr txBox="1"/>
          <p:nvPr/>
        </p:nvSpPr>
        <p:spPr>
          <a:xfrm>
            <a:off x="3262097" y="509499"/>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BUILD YOUR OWN LLM</a:t>
            </a:r>
          </a:p>
        </p:txBody>
      </p:sp>
      <p:sp>
        <p:nvSpPr>
          <p:cNvPr id="96" name="Rounded Rectangle 95">
            <a:extLst>
              <a:ext uri="{FF2B5EF4-FFF2-40B4-BE49-F238E27FC236}">
                <a16:creationId xmlns:a16="http://schemas.microsoft.com/office/drawing/2014/main" id="{93B22BC5-ADF6-50E5-D058-A5B9F8709677}"/>
              </a:ext>
            </a:extLst>
          </p:cNvPr>
          <p:cNvSpPr/>
          <p:nvPr/>
        </p:nvSpPr>
        <p:spPr bwMode="auto">
          <a:xfrm>
            <a:off x="1518724" y="1440324"/>
            <a:ext cx="2679168" cy="2729025"/>
          </a:xfrm>
          <a:prstGeom prst="round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ACB31632-6432-EB0D-1071-3D87E00E1B66}"/>
              </a:ext>
            </a:extLst>
          </p:cNvPr>
          <p:cNvSpPr/>
          <p:nvPr/>
        </p:nvSpPr>
        <p:spPr bwMode="auto">
          <a:xfrm>
            <a:off x="9530734" y="2540062"/>
            <a:ext cx="2679168" cy="3220523"/>
          </a:xfrm>
          <a:prstGeom prst="round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Arrow Connector 2">
            <a:extLst>
              <a:ext uri="{FF2B5EF4-FFF2-40B4-BE49-F238E27FC236}">
                <a16:creationId xmlns:a16="http://schemas.microsoft.com/office/drawing/2014/main" id="{4EF5D74C-885B-FF41-F7DD-B39F793F81EF}"/>
              </a:ext>
            </a:extLst>
          </p:cNvPr>
          <p:cNvCxnSpPr>
            <a:cxnSpLocks/>
            <a:endCxn id="56" idx="1"/>
          </p:cNvCxnSpPr>
          <p:nvPr/>
        </p:nvCxnSpPr>
        <p:spPr>
          <a:xfrm flipH="1">
            <a:off x="4206881" y="2511744"/>
            <a:ext cx="1258245" cy="0"/>
          </a:xfrm>
          <a:prstGeom prst="straightConnector1">
            <a:avLst/>
          </a:prstGeom>
          <a:ln w="28575">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55D903-1D94-7E2F-613C-12E4636F7534}"/>
              </a:ext>
            </a:extLst>
          </p:cNvPr>
          <p:cNvCxnSpPr>
            <a:cxnSpLocks/>
          </p:cNvCxnSpPr>
          <p:nvPr/>
        </p:nvCxnSpPr>
        <p:spPr>
          <a:xfrm>
            <a:off x="8406756" y="3913586"/>
            <a:ext cx="1123978" cy="0"/>
          </a:xfrm>
          <a:prstGeom prst="straightConnector1">
            <a:avLst/>
          </a:prstGeom>
          <a:ln w="28575">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2715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158375" y="753647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sz="1500"/>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sz="1500"/>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95" name="TextBox 10">
            <a:extLst>
              <a:ext uri="{FF2B5EF4-FFF2-40B4-BE49-F238E27FC236}">
                <a16:creationId xmlns:a16="http://schemas.microsoft.com/office/drawing/2014/main" id="{F6A65206-4749-2128-520A-75B50BF51527}"/>
              </a:ext>
            </a:extLst>
          </p:cNvPr>
          <p:cNvSpPr txBox="1"/>
          <p:nvPr/>
        </p:nvSpPr>
        <p:spPr>
          <a:xfrm>
            <a:off x="2685322" y="442927"/>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	BUILDING LLMs</a:t>
            </a:r>
          </a:p>
        </p:txBody>
      </p:sp>
      <p:pic>
        <p:nvPicPr>
          <p:cNvPr id="2" name="Picture 1">
            <a:extLst>
              <a:ext uri="{FF2B5EF4-FFF2-40B4-BE49-F238E27FC236}">
                <a16:creationId xmlns:a16="http://schemas.microsoft.com/office/drawing/2014/main" id="{EFBA6B60-68F7-A6CA-CD35-E2AE75DEE17A}"/>
              </a:ext>
            </a:extLst>
          </p:cNvPr>
          <p:cNvPicPr>
            <a:picLocks noChangeAspect="1"/>
          </p:cNvPicPr>
          <p:nvPr/>
        </p:nvPicPr>
        <p:blipFill>
          <a:blip r:embed="rId3"/>
          <a:stretch>
            <a:fillRect/>
          </a:stretch>
        </p:blipFill>
        <p:spPr>
          <a:xfrm>
            <a:off x="2457456" y="3848472"/>
            <a:ext cx="1143000" cy="1041400"/>
          </a:xfrm>
          <a:prstGeom prst="rect">
            <a:avLst/>
          </a:prstGeom>
        </p:spPr>
      </p:pic>
      <p:pic>
        <p:nvPicPr>
          <p:cNvPr id="3" name="Picture 2">
            <a:extLst>
              <a:ext uri="{FF2B5EF4-FFF2-40B4-BE49-F238E27FC236}">
                <a16:creationId xmlns:a16="http://schemas.microsoft.com/office/drawing/2014/main" id="{C1468CCA-FFD0-6A4A-B919-E5C6486772BF}"/>
              </a:ext>
            </a:extLst>
          </p:cNvPr>
          <p:cNvPicPr>
            <a:picLocks noChangeAspect="1"/>
          </p:cNvPicPr>
          <p:nvPr/>
        </p:nvPicPr>
        <p:blipFill>
          <a:blip r:embed="rId4"/>
          <a:stretch>
            <a:fillRect/>
          </a:stretch>
        </p:blipFill>
        <p:spPr>
          <a:xfrm>
            <a:off x="6292947" y="1539408"/>
            <a:ext cx="1371600" cy="1371600"/>
          </a:xfrm>
          <a:prstGeom prst="rect">
            <a:avLst/>
          </a:prstGeom>
        </p:spPr>
      </p:pic>
      <p:pic>
        <p:nvPicPr>
          <p:cNvPr id="4" name="Picture 3">
            <a:extLst>
              <a:ext uri="{FF2B5EF4-FFF2-40B4-BE49-F238E27FC236}">
                <a16:creationId xmlns:a16="http://schemas.microsoft.com/office/drawing/2014/main" id="{E82A15E4-A8BD-4FAA-0FEB-02B171F60AF9}"/>
              </a:ext>
            </a:extLst>
          </p:cNvPr>
          <p:cNvPicPr>
            <a:picLocks noChangeAspect="1"/>
          </p:cNvPicPr>
          <p:nvPr/>
        </p:nvPicPr>
        <p:blipFill>
          <a:blip r:embed="rId5"/>
          <a:stretch>
            <a:fillRect/>
          </a:stretch>
        </p:blipFill>
        <p:spPr>
          <a:xfrm>
            <a:off x="10709810" y="3758888"/>
            <a:ext cx="1231900" cy="1231900"/>
          </a:xfrm>
          <a:prstGeom prst="rect">
            <a:avLst/>
          </a:prstGeom>
        </p:spPr>
      </p:pic>
      <p:grpSp>
        <p:nvGrpSpPr>
          <p:cNvPr id="8" name="Group 7">
            <a:extLst>
              <a:ext uri="{FF2B5EF4-FFF2-40B4-BE49-F238E27FC236}">
                <a16:creationId xmlns:a16="http://schemas.microsoft.com/office/drawing/2014/main" id="{785F3FF8-A20A-28F1-14C0-C36CD231C23F}"/>
              </a:ext>
            </a:extLst>
          </p:cNvPr>
          <p:cNvGrpSpPr/>
          <p:nvPr/>
        </p:nvGrpSpPr>
        <p:grpSpPr>
          <a:xfrm>
            <a:off x="1763766" y="5138746"/>
            <a:ext cx="2695422" cy="2525974"/>
            <a:chOff x="678252" y="2530715"/>
            <a:chExt cx="2832144" cy="2154581"/>
          </a:xfrm>
        </p:grpSpPr>
        <p:sp>
          <p:nvSpPr>
            <p:cNvPr id="9" name="Rounded Rectangle 8">
              <a:extLst>
                <a:ext uri="{FF2B5EF4-FFF2-40B4-BE49-F238E27FC236}">
                  <a16:creationId xmlns:a16="http://schemas.microsoft.com/office/drawing/2014/main" id="{402C5771-617C-D788-644D-095F75DA3141}"/>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CF76F6E9-76CD-8E30-B1D8-F175082ECB62}"/>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75ABDF-47F7-C06D-9BB8-0BF33B26D142}"/>
                </a:ext>
              </a:extLst>
            </p:cNvPr>
            <p:cNvSpPr txBox="1"/>
            <p:nvPr/>
          </p:nvSpPr>
          <p:spPr>
            <a:xfrm>
              <a:off x="881212" y="2603632"/>
              <a:ext cx="2426221" cy="307777"/>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MODELS</a:t>
              </a:r>
            </a:p>
          </p:txBody>
        </p:sp>
        <p:sp>
          <p:nvSpPr>
            <p:cNvPr id="12" name="TextBox 10">
              <a:extLst>
                <a:ext uri="{FF2B5EF4-FFF2-40B4-BE49-F238E27FC236}">
                  <a16:creationId xmlns:a16="http://schemas.microsoft.com/office/drawing/2014/main" id="{1ED1DDF3-CCA0-5FD0-09E0-F93A6ECC84F8}"/>
                </a:ext>
              </a:extLst>
            </p:cNvPr>
            <p:cNvSpPr txBox="1"/>
            <p:nvPr/>
          </p:nvSpPr>
          <p:spPr>
            <a:xfrm>
              <a:off x="881211" y="3146413"/>
              <a:ext cx="2426221" cy="1538883"/>
            </a:xfrm>
            <a:prstGeom prst="rect">
              <a:avLst/>
            </a:prstGeom>
          </p:spPr>
          <p:txBody>
            <a:bodyPr wrap="square" lIns="0" tIns="0" rIns="0" bIns="0" rtlCol="0" anchor="t">
              <a:spAutoFit/>
            </a:bodyPr>
            <a:lstStyle/>
            <a:p>
              <a:pPr marL="0" lvl="0" indent="0" algn="ctr">
                <a:spcBef>
                  <a:spcPct val="0"/>
                </a:spcBef>
              </a:pPr>
              <a:r>
                <a:rPr lang="en-US" sz="2000" u="none" strike="noStrike" dirty="0">
                  <a:solidFill>
                    <a:srgbClr val="FFFFFF"/>
                  </a:solidFill>
                  <a:latin typeface="Asap Condensed Bold"/>
                </a:rPr>
                <a:t>Hugging face</a:t>
              </a:r>
            </a:p>
            <a:p>
              <a:pPr marL="0" lvl="0" indent="0" algn="ctr">
                <a:spcBef>
                  <a:spcPct val="0"/>
                </a:spcBef>
              </a:pPr>
              <a:r>
                <a:rPr lang="en-US" sz="2000" dirty="0" err="1">
                  <a:solidFill>
                    <a:srgbClr val="FFFFFF"/>
                  </a:solidFill>
                  <a:latin typeface="Asap Condensed Bold"/>
                </a:rPr>
                <a:t>OpenAI</a:t>
              </a:r>
              <a:endParaRPr lang="en-US" sz="2000" dirty="0">
                <a:solidFill>
                  <a:srgbClr val="FFFFFF"/>
                </a:solidFill>
                <a:latin typeface="Asap Condensed Bold"/>
              </a:endParaRPr>
            </a:p>
            <a:p>
              <a:pPr marL="0" lvl="0" indent="0" algn="ctr">
                <a:spcBef>
                  <a:spcPct val="0"/>
                </a:spcBef>
              </a:pPr>
              <a:r>
                <a:rPr lang="en-US" sz="2000" dirty="0">
                  <a:solidFill>
                    <a:srgbClr val="FFFFFF"/>
                  </a:solidFill>
                  <a:latin typeface="Asap Condensed Bold"/>
                </a:rPr>
                <a:t>META</a:t>
              </a:r>
            </a:p>
            <a:p>
              <a:pPr marL="0" lvl="0" indent="0" algn="ctr">
                <a:spcBef>
                  <a:spcPct val="0"/>
                </a:spcBef>
              </a:pPr>
              <a:r>
                <a:rPr lang="en-US" sz="2000" dirty="0">
                  <a:solidFill>
                    <a:srgbClr val="FFFFFF"/>
                  </a:solidFill>
                  <a:latin typeface="Asap Condensed Bold"/>
                </a:rPr>
                <a:t>Gemini</a:t>
              </a:r>
            </a:p>
            <a:p>
              <a:pPr marL="0" lvl="0" indent="0" algn="ctr">
                <a:spcBef>
                  <a:spcPct val="0"/>
                </a:spcBef>
              </a:pPr>
              <a:endParaRPr lang="en-US" sz="2000" u="none" strike="noStrike" dirty="0">
                <a:solidFill>
                  <a:srgbClr val="FFFFFF"/>
                </a:solidFill>
                <a:latin typeface="Asap Condensed Bold"/>
              </a:endParaRPr>
            </a:p>
          </p:txBody>
        </p:sp>
      </p:grpSp>
      <p:grpSp>
        <p:nvGrpSpPr>
          <p:cNvPr id="13" name="Group 12">
            <a:extLst>
              <a:ext uri="{FF2B5EF4-FFF2-40B4-BE49-F238E27FC236}">
                <a16:creationId xmlns:a16="http://schemas.microsoft.com/office/drawing/2014/main" id="{CBE47C9D-B888-7676-C72B-12854DBE2B2D}"/>
              </a:ext>
            </a:extLst>
          </p:cNvPr>
          <p:cNvGrpSpPr/>
          <p:nvPr/>
        </p:nvGrpSpPr>
        <p:grpSpPr>
          <a:xfrm>
            <a:off x="10054662" y="5240953"/>
            <a:ext cx="2542196" cy="2066316"/>
            <a:chOff x="678252" y="2530715"/>
            <a:chExt cx="2832144" cy="1762506"/>
          </a:xfrm>
        </p:grpSpPr>
        <p:sp>
          <p:nvSpPr>
            <p:cNvPr id="14" name="Rounded Rectangle 13">
              <a:extLst>
                <a:ext uri="{FF2B5EF4-FFF2-40B4-BE49-F238E27FC236}">
                  <a16:creationId xmlns:a16="http://schemas.microsoft.com/office/drawing/2014/main" id="{0D180EC9-380F-F88B-7FCA-D5817FE8D857}"/>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4899C1EA-1B25-82E0-EDF4-586F2307612D}"/>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E41CC83-22F1-1761-93B6-899F3F6AA884}"/>
                </a:ext>
              </a:extLst>
            </p:cNvPr>
            <p:cNvSpPr txBox="1"/>
            <p:nvPr/>
          </p:nvSpPr>
          <p:spPr>
            <a:xfrm>
              <a:off x="881212" y="2603632"/>
              <a:ext cx="2426221" cy="262525"/>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ORCHESTRATION</a:t>
              </a:r>
            </a:p>
          </p:txBody>
        </p:sp>
        <p:sp>
          <p:nvSpPr>
            <p:cNvPr id="17" name="TextBox 10">
              <a:extLst>
                <a:ext uri="{FF2B5EF4-FFF2-40B4-BE49-F238E27FC236}">
                  <a16:creationId xmlns:a16="http://schemas.microsoft.com/office/drawing/2014/main" id="{CB118332-4D91-14B6-78AB-21294C8B7507}"/>
                </a:ext>
              </a:extLst>
            </p:cNvPr>
            <p:cNvSpPr txBox="1"/>
            <p:nvPr/>
          </p:nvSpPr>
          <p:spPr>
            <a:xfrm>
              <a:off x="881211" y="3268846"/>
              <a:ext cx="2426221" cy="525048"/>
            </a:xfrm>
            <a:prstGeom prst="rect">
              <a:avLst/>
            </a:prstGeom>
          </p:spPr>
          <p:txBody>
            <a:bodyPr wrap="square" lIns="0" tIns="0" rIns="0" bIns="0" rtlCol="0" anchor="t">
              <a:spAutoFit/>
            </a:bodyPr>
            <a:lstStyle/>
            <a:p>
              <a:pPr marL="0" lvl="0" indent="0" algn="ctr">
                <a:spcBef>
                  <a:spcPct val="0"/>
                </a:spcBef>
              </a:pPr>
              <a:r>
                <a:rPr lang="en-US" sz="2000" u="none" strike="noStrike" dirty="0" err="1">
                  <a:solidFill>
                    <a:srgbClr val="FFFFFF"/>
                  </a:solidFill>
                  <a:latin typeface="Asap Condensed Bold"/>
                </a:rPr>
                <a:t>LLamaIndex</a:t>
              </a:r>
              <a:endParaRPr lang="en-US" sz="2000" u="none" strike="noStrike" dirty="0">
                <a:solidFill>
                  <a:srgbClr val="FFFFFF"/>
                </a:solidFill>
                <a:latin typeface="Asap Condensed Bold"/>
              </a:endParaRPr>
            </a:p>
            <a:p>
              <a:pPr marL="0" lvl="0" indent="0" algn="ctr">
                <a:spcBef>
                  <a:spcPct val="0"/>
                </a:spcBef>
              </a:pPr>
              <a:r>
                <a:rPr lang="en-US" sz="2000" dirty="0" err="1">
                  <a:solidFill>
                    <a:srgbClr val="FFFFFF"/>
                  </a:solidFill>
                  <a:latin typeface="Asap Condensed Bold"/>
                </a:rPr>
                <a:t>Langchain</a:t>
              </a:r>
              <a:endParaRPr lang="en-US" sz="2000" u="none" strike="noStrike" dirty="0">
                <a:solidFill>
                  <a:srgbClr val="FFFFFF"/>
                </a:solidFill>
                <a:latin typeface="Asap Condensed Bold"/>
              </a:endParaRPr>
            </a:p>
          </p:txBody>
        </p:sp>
      </p:grpSp>
      <p:grpSp>
        <p:nvGrpSpPr>
          <p:cNvPr id="18" name="Group 17">
            <a:extLst>
              <a:ext uri="{FF2B5EF4-FFF2-40B4-BE49-F238E27FC236}">
                <a16:creationId xmlns:a16="http://schemas.microsoft.com/office/drawing/2014/main" id="{11D9DB9C-CE34-F339-F3F8-8BCACEB048EF}"/>
              </a:ext>
            </a:extLst>
          </p:cNvPr>
          <p:cNvGrpSpPr/>
          <p:nvPr/>
        </p:nvGrpSpPr>
        <p:grpSpPr>
          <a:xfrm>
            <a:off x="5655178" y="3339719"/>
            <a:ext cx="2695422" cy="2066316"/>
            <a:chOff x="678252" y="2530715"/>
            <a:chExt cx="2832144" cy="1762506"/>
          </a:xfrm>
        </p:grpSpPr>
        <p:sp>
          <p:nvSpPr>
            <p:cNvPr id="19" name="Rounded Rectangle 18">
              <a:extLst>
                <a:ext uri="{FF2B5EF4-FFF2-40B4-BE49-F238E27FC236}">
                  <a16:creationId xmlns:a16="http://schemas.microsoft.com/office/drawing/2014/main" id="{BDB108B9-41E5-46BC-EA8A-C8D1620C606A}"/>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B253E243-D1AC-F3DD-F46A-0A562BF114E3}"/>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26604DB-5E7E-FA6A-8BE7-91DEE9970C7F}"/>
                </a:ext>
              </a:extLst>
            </p:cNvPr>
            <p:cNvSpPr txBox="1"/>
            <p:nvPr/>
          </p:nvSpPr>
          <p:spPr>
            <a:xfrm>
              <a:off x="881212" y="2603632"/>
              <a:ext cx="2426221" cy="262525"/>
            </a:xfrm>
            <a:prstGeom prst="rect">
              <a:avLst/>
            </a:prstGeom>
          </p:spPr>
          <p:txBody>
            <a:bodyPr wrap="square" lIns="0" tIns="0" rIns="0" bIns="0" rtlCol="0" anchor="t">
              <a:spAutoFit/>
            </a:bodyPr>
            <a:lstStyle/>
            <a:p>
              <a:pPr marL="0" lvl="0" indent="0" algn="ctr">
                <a:spcBef>
                  <a:spcPct val="0"/>
                </a:spcBef>
              </a:pPr>
              <a:r>
                <a:rPr lang="en-US" sz="2000" b="1" u="none" strike="noStrike" dirty="0">
                  <a:solidFill>
                    <a:srgbClr val="FFFFFF"/>
                  </a:solidFill>
                  <a:latin typeface="Asap Condensed Bold"/>
                </a:rPr>
                <a:t>HOSTING</a:t>
              </a:r>
            </a:p>
          </p:txBody>
        </p:sp>
        <p:sp>
          <p:nvSpPr>
            <p:cNvPr id="22" name="TextBox 10">
              <a:extLst>
                <a:ext uri="{FF2B5EF4-FFF2-40B4-BE49-F238E27FC236}">
                  <a16:creationId xmlns:a16="http://schemas.microsoft.com/office/drawing/2014/main" id="{12073A9E-8A04-F6A8-CDC5-5A339A6BF08E}"/>
                </a:ext>
              </a:extLst>
            </p:cNvPr>
            <p:cNvSpPr txBox="1"/>
            <p:nvPr/>
          </p:nvSpPr>
          <p:spPr>
            <a:xfrm>
              <a:off x="881211" y="3146413"/>
              <a:ext cx="2426221" cy="1050097"/>
            </a:xfrm>
            <a:prstGeom prst="rect">
              <a:avLst/>
            </a:prstGeom>
          </p:spPr>
          <p:txBody>
            <a:bodyPr wrap="square" lIns="0" tIns="0" rIns="0" bIns="0" rtlCol="0" anchor="t">
              <a:spAutoFit/>
            </a:bodyPr>
            <a:lstStyle/>
            <a:p>
              <a:pPr marL="0" lvl="0" indent="0" algn="ctr">
                <a:spcBef>
                  <a:spcPct val="0"/>
                </a:spcBef>
              </a:pPr>
              <a:r>
                <a:rPr lang="en-US" sz="2000" dirty="0">
                  <a:solidFill>
                    <a:srgbClr val="FFFFFF"/>
                  </a:solidFill>
                  <a:latin typeface="Asap Condensed Bold"/>
                </a:rPr>
                <a:t>Service providers</a:t>
              </a:r>
            </a:p>
            <a:p>
              <a:pPr marL="0" lvl="0" indent="0" algn="ctr">
                <a:spcBef>
                  <a:spcPct val="0"/>
                </a:spcBef>
              </a:pPr>
              <a:r>
                <a:rPr lang="en-US" sz="2000" u="none" strike="noStrike" dirty="0">
                  <a:solidFill>
                    <a:srgbClr val="FFFFFF"/>
                  </a:solidFill>
                  <a:latin typeface="Asap Condensed Bold"/>
                </a:rPr>
                <a:t>Expose as API</a:t>
              </a:r>
            </a:p>
            <a:p>
              <a:pPr marL="0" lvl="0" indent="0" algn="ctr">
                <a:spcBef>
                  <a:spcPct val="0"/>
                </a:spcBef>
              </a:pPr>
              <a:r>
                <a:rPr lang="en-US" sz="2000" dirty="0" err="1">
                  <a:solidFill>
                    <a:srgbClr val="FFFFFF"/>
                  </a:solidFill>
                  <a:latin typeface="Asap Condensed Bold"/>
                </a:rPr>
                <a:t>Huggingface</a:t>
              </a:r>
              <a:endParaRPr lang="en-US" sz="2000" dirty="0">
                <a:solidFill>
                  <a:srgbClr val="FFFFFF"/>
                </a:solidFill>
                <a:latin typeface="Asap Condensed Bold"/>
              </a:endParaRPr>
            </a:p>
            <a:p>
              <a:pPr marL="0" lvl="0" indent="0" algn="ctr">
                <a:spcBef>
                  <a:spcPct val="0"/>
                </a:spcBef>
              </a:pPr>
              <a:r>
                <a:rPr lang="en-US" sz="2000" dirty="0">
                  <a:solidFill>
                    <a:srgbClr val="FFFFFF"/>
                  </a:solidFill>
                  <a:latin typeface="Asap Condensed Bold"/>
                </a:rPr>
                <a:t>Cloud</a:t>
              </a:r>
              <a:endParaRPr lang="en-US" sz="2000" u="none" strike="noStrike" dirty="0">
                <a:solidFill>
                  <a:srgbClr val="FFFFFF"/>
                </a:solidFill>
                <a:latin typeface="Asap Condensed Bold"/>
              </a:endParaRPr>
            </a:p>
          </p:txBody>
        </p:sp>
      </p:grpSp>
    </p:spTree>
    <p:extLst>
      <p:ext uri="{BB962C8B-B14F-4D97-AF65-F5344CB8AC3E}">
        <p14:creationId xmlns:p14="http://schemas.microsoft.com/office/powerpoint/2010/main" val="1720295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158375" y="753647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sz="1500"/>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sz="1500"/>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95" name="TextBox 10">
            <a:extLst>
              <a:ext uri="{FF2B5EF4-FFF2-40B4-BE49-F238E27FC236}">
                <a16:creationId xmlns:a16="http://schemas.microsoft.com/office/drawing/2014/main" id="{F6A65206-4749-2128-520A-75B50BF51527}"/>
              </a:ext>
            </a:extLst>
          </p:cNvPr>
          <p:cNvSpPr txBox="1"/>
          <p:nvPr/>
        </p:nvSpPr>
        <p:spPr>
          <a:xfrm>
            <a:off x="2685322" y="442927"/>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	BUILDING LLMs</a:t>
            </a:r>
          </a:p>
        </p:txBody>
      </p:sp>
      <p:pic>
        <p:nvPicPr>
          <p:cNvPr id="2" name="Picture 1">
            <a:extLst>
              <a:ext uri="{FF2B5EF4-FFF2-40B4-BE49-F238E27FC236}">
                <a16:creationId xmlns:a16="http://schemas.microsoft.com/office/drawing/2014/main" id="{EFBA6B60-68F7-A6CA-CD35-E2AE75DEE17A}"/>
              </a:ext>
            </a:extLst>
          </p:cNvPr>
          <p:cNvPicPr>
            <a:picLocks noChangeAspect="1"/>
          </p:cNvPicPr>
          <p:nvPr/>
        </p:nvPicPr>
        <p:blipFill>
          <a:blip r:embed="rId3"/>
          <a:stretch>
            <a:fillRect/>
          </a:stretch>
        </p:blipFill>
        <p:spPr>
          <a:xfrm>
            <a:off x="4668900" y="4267200"/>
            <a:ext cx="723917" cy="659569"/>
          </a:xfrm>
          <a:prstGeom prst="rect">
            <a:avLst/>
          </a:prstGeom>
        </p:spPr>
      </p:pic>
      <p:pic>
        <p:nvPicPr>
          <p:cNvPr id="3" name="Picture 2">
            <a:extLst>
              <a:ext uri="{FF2B5EF4-FFF2-40B4-BE49-F238E27FC236}">
                <a16:creationId xmlns:a16="http://schemas.microsoft.com/office/drawing/2014/main" id="{C1468CCA-FFD0-6A4A-B919-E5C6486772BF}"/>
              </a:ext>
            </a:extLst>
          </p:cNvPr>
          <p:cNvPicPr>
            <a:picLocks noChangeAspect="1"/>
          </p:cNvPicPr>
          <p:nvPr/>
        </p:nvPicPr>
        <p:blipFill>
          <a:blip r:embed="rId4"/>
          <a:stretch>
            <a:fillRect/>
          </a:stretch>
        </p:blipFill>
        <p:spPr>
          <a:xfrm>
            <a:off x="6865577" y="1411787"/>
            <a:ext cx="963638" cy="963638"/>
          </a:xfrm>
          <a:prstGeom prst="rect">
            <a:avLst/>
          </a:prstGeom>
        </p:spPr>
      </p:pic>
      <p:pic>
        <p:nvPicPr>
          <p:cNvPr id="4" name="Picture 3">
            <a:extLst>
              <a:ext uri="{FF2B5EF4-FFF2-40B4-BE49-F238E27FC236}">
                <a16:creationId xmlns:a16="http://schemas.microsoft.com/office/drawing/2014/main" id="{E82A15E4-A8BD-4FAA-0FEB-02B171F60AF9}"/>
              </a:ext>
            </a:extLst>
          </p:cNvPr>
          <p:cNvPicPr>
            <a:picLocks noChangeAspect="1"/>
          </p:cNvPicPr>
          <p:nvPr/>
        </p:nvPicPr>
        <p:blipFill>
          <a:blip r:embed="rId5"/>
          <a:stretch>
            <a:fillRect/>
          </a:stretch>
        </p:blipFill>
        <p:spPr>
          <a:xfrm>
            <a:off x="8974762" y="4285722"/>
            <a:ext cx="825698" cy="825698"/>
          </a:xfrm>
          <a:prstGeom prst="rect">
            <a:avLst/>
          </a:prstGeom>
        </p:spPr>
      </p:pic>
      <p:grpSp>
        <p:nvGrpSpPr>
          <p:cNvPr id="8" name="Group 7">
            <a:extLst>
              <a:ext uri="{FF2B5EF4-FFF2-40B4-BE49-F238E27FC236}">
                <a16:creationId xmlns:a16="http://schemas.microsoft.com/office/drawing/2014/main" id="{785F3FF8-A20A-28F1-14C0-C36CD231C23F}"/>
              </a:ext>
            </a:extLst>
          </p:cNvPr>
          <p:cNvGrpSpPr/>
          <p:nvPr/>
        </p:nvGrpSpPr>
        <p:grpSpPr>
          <a:xfrm>
            <a:off x="1003147" y="2758940"/>
            <a:ext cx="1709670" cy="1456982"/>
            <a:chOff x="678252" y="2530715"/>
            <a:chExt cx="2832144" cy="1762506"/>
          </a:xfrm>
        </p:grpSpPr>
        <p:sp>
          <p:nvSpPr>
            <p:cNvPr id="9" name="Rounded Rectangle 8">
              <a:extLst>
                <a:ext uri="{FF2B5EF4-FFF2-40B4-BE49-F238E27FC236}">
                  <a16:creationId xmlns:a16="http://schemas.microsoft.com/office/drawing/2014/main" id="{402C5771-617C-D788-644D-095F75DA3141}"/>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CF76F6E9-76CD-8E30-B1D8-F175082ECB62}"/>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75ABDF-47F7-C06D-9BB8-0BF33B26D142}"/>
                </a:ext>
              </a:extLst>
            </p:cNvPr>
            <p:cNvSpPr txBox="1"/>
            <p:nvPr/>
          </p:nvSpPr>
          <p:spPr>
            <a:xfrm>
              <a:off x="881212" y="2603632"/>
              <a:ext cx="2426219" cy="279237"/>
            </a:xfrm>
            <a:prstGeom prst="rect">
              <a:avLst/>
            </a:prstGeom>
          </p:spPr>
          <p:txBody>
            <a:bodyPr wrap="square" lIns="0" tIns="0" rIns="0" bIns="0" rtlCol="0" anchor="t">
              <a:spAutoFit/>
            </a:bodyPr>
            <a:lstStyle/>
            <a:p>
              <a:pPr marL="0" lvl="0" indent="0" algn="ctr">
                <a:spcBef>
                  <a:spcPct val="0"/>
                </a:spcBef>
              </a:pPr>
              <a:r>
                <a:rPr lang="en-US" sz="1500" b="1" dirty="0">
                  <a:solidFill>
                    <a:srgbClr val="FFFFFF"/>
                  </a:solidFill>
                  <a:latin typeface="Asap Condensed Bold"/>
                </a:rPr>
                <a:t>DATA SOURCES</a:t>
              </a:r>
              <a:endParaRPr lang="en-US" sz="1500" b="1" u="none" strike="noStrike" dirty="0">
                <a:solidFill>
                  <a:srgbClr val="FFFFFF"/>
                </a:solidFill>
                <a:latin typeface="Asap Condensed Bold"/>
              </a:endParaRPr>
            </a:p>
          </p:txBody>
        </p:sp>
        <p:sp>
          <p:nvSpPr>
            <p:cNvPr id="12" name="TextBox 10">
              <a:extLst>
                <a:ext uri="{FF2B5EF4-FFF2-40B4-BE49-F238E27FC236}">
                  <a16:creationId xmlns:a16="http://schemas.microsoft.com/office/drawing/2014/main" id="{1ED1DDF3-CCA0-5FD0-09E0-F93A6ECC84F8}"/>
                </a:ext>
              </a:extLst>
            </p:cNvPr>
            <p:cNvSpPr txBox="1"/>
            <p:nvPr/>
          </p:nvSpPr>
          <p:spPr>
            <a:xfrm>
              <a:off x="881212" y="3146412"/>
              <a:ext cx="2426219" cy="1116949"/>
            </a:xfrm>
            <a:prstGeom prst="rect">
              <a:avLst/>
            </a:prstGeom>
          </p:spPr>
          <p:txBody>
            <a:bodyPr wrap="square" lIns="0" tIns="0" rIns="0" bIns="0" rtlCol="0" anchor="t">
              <a:spAutoFit/>
            </a:bodyPr>
            <a:lstStyle/>
            <a:p>
              <a:pPr marL="0" lvl="0" indent="0" algn="ctr">
                <a:spcBef>
                  <a:spcPct val="0"/>
                </a:spcBef>
              </a:pPr>
              <a:r>
                <a:rPr lang="en-US" sz="1500" dirty="0">
                  <a:solidFill>
                    <a:srgbClr val="FFFFFF"/>
                  </a:solidFill>
                  <a:latin typeface="Asap Condensed Bold"/>
                </a:rPr>
                <a:t>Structured</a:t>
              </a:r>
            </a:p>
            <a:p>
              <a:pPr marL="0" lvl="0" indent="0" algn="ctr">
                <a:spcBef>
                  <a:spcPct val="0"/>
                </a:spcBef>
              </a:pPr>
              <a:r>
                <a:rPr lang="en-US" sz="1500" dirty="0">
                  <a:solidFill>
                    <a:srgbClr val="FFFFFF"/>
                  </a:solidFill>
                  <a:latin typeface="Asap Condensed Bold"/>
                </a:rPr>
                <a:t>Unstructured</a:t>
              </a:r>
            </a:p>
            <a:p>
              <a:pPr marL="0" lvl="0" indent="0" algn="ctr">
                <a:spcBef>
                  <a:spcPct val="0"/>
                </a:spcBef>
              </a:pPr>
              <a:r>
                <a:rPr lang="en-US" sz="1500" dirty="0">
                  <a:solidFill>
                    <a:srgbClr val="FFFFFF"/>
                  </a:solidFill>
                  <a:latin typeface="Asap Condensed Bold"/>
                </a:rPr>
                <a:t>Multi-media</a:t>
              </a:r>
            </a:p>
            <a:p>
              <a:pPr marL="0" lvl="0" indent="0" algn="ctr">
                <a:spcBef>
                  <a:spcPct val="0"/>
                </a:spcBef>
              </a:pPr>
              <a:endParaRPr lang="en-US" sz="1500" u="none" strike="noStrike" dirty="0">
                <a:solidFill>
                  <a:srgbClr val="FFFFFF"/>
                </a:solidFill>
                <a:latin typeface="Asap Condensed Bold"/>
              </a:endParaRPr>
            </a:p>
          </p:txBody>
        </p:sp>
      </p:grpSp>
      <p:grpSp>
        <p:nvGrpSpPr>
          <p:cNvPr id="13" name="Group 12">
            <a:extLst>
              <a:ext uri="{FF2B5EF4-FFF2-40B4-BE49-F238E27FC236}">
                <a16:creationId xmlns:a16="http://schemas.microsoft.com/office/drawing/2014/main" id="{CBE47C9D-B888-7676-C72B-12854DBE2B2D}"/>
              </a:ext>
            </a:extLst>
          </p:cNvPr>
          <p:cNvGrpSpPr/>
          <p:nvPr/>
        </p:nvGrpSpPr>
        <p:grpSpPr>
          <a:xfrm>
            <a:off x="8442001" y="5344579"/>
            <a:ext cx="1888808" cy="1298280"/>
            <a:chOff x="678252" y="2530715"/>
            <a:chExt cx="2832144" cy="1762506"/>
          </a:xfrm>
        </p:grpSpPr>
        <p:sp>
          <p:nvSpPr>
            <p:cNvPr id="14" name="Rounded Rectangle 13">
              <a:extLst>
                <a:ext uri="{FF2B5EF4-FFF2-40B4-BE49-F238E27FC236}">
                  <a16:creationId xmlns:a16="http://schemas.microsoft.com/office/drawing/2014/main" id="{0D180EC9-380F-F88B-7FCA-D5817FE8D857}"/>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4899C1EA-1B25-82E0-EDF4-586F2307612D}"/>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E41CC83-22F1-1761-93B6-899F3F6AA884}"/>
                </a:ext>
              </a:extLst>
            </p:cNvPr>
            <p:cNvSpPr txBox="1"/>
            <p:nvPr/>
          </p:nvSpPr>
          <p:spPr>
            <a:xfrm>
              <a:off x="881211" y="2603632"/>
              <a:ext cx="2426221" cy="196893"/>
            </a:xfrm>
            <a:prstGeom prst="rect">
              <a:avLst/>
            </a:prstGeom>
          </p:spPr>
          <p:txBody>
            <a:bodyPr wrap="square" lIns="0" tIns="0" rIns="0" bIns="0" rtlCol="0" anchor="t">
              <a:spAutoFit/>
            </a:bodyPr>
            <a:lstStyle/>
            <a:p>
              <a:pPr marL="0" lvl="0" indent="0" algn="ctr">
                <a:spcBef>
                  <a:spcPct val="0"/>
                </a:spcBef>
              </a:pPr>
              <a:r>
                <a:rPr lang="en-US" sz="1500" b="1" u="none" strike="noStrike" dirty="0">
                  <a:solidFill>
                    <a:srgbClr val="FFFFFF"/>
                  </a:solidFill>
                  <a:latin typeface="Asap Condensed Bold"/>
                </a:rPr>
                <a:t>ORCHESTRATION</a:t>
              </a:r>
            </a:p>
          </p:txBody>
        </p:sp>
        <p:sp>
          <p:nvSpPr>
            <p:cNvPr id="17" name="TextBox 10">
              <a:extLst>
                <a:ext uri="{FF2B5EF4-FFF2-40B4-BE49-F238E27FC236}">
                  <a16:creationId xmlns:a16="http://schemas.microsoft.com/office/drawing/2014/main" id="{CB118332-4D91-14B6-78AB-21294C8B7507}"/>
                </a:ext>
              </a:extLst>
            </p:cNvPr>
            <p:cNvSpPr txBox="1"/>
            <p:nvPr/>
          </p:nvSpPr>
          <p:spPr>
            <a:xfrm>
              <a:off x="881211" y="3268846"/>
              <a:ext cx="2426221" cy="393786"/>
            </a:xfrm>
            <a:prstGeom prst="rect">
              <a:avLst/>
            </a:prstGeom>
          </p:spPr>
          <p:txBody>
            <a:bodyPr wrap="square" lIns="0" tIns="0" rIns="0" bIns="0" rtlCol="0" anchor="t">
              <a:spAutoFit/>
            </a:bodyPr>
            <a:lstStyle/>
            <a:p>
              <a:pPr marL="0" lvl="0" indent="0" algn="ctr">
                <a:spcBef>
                  <a:spcPct val="0"/>
                </a:spcBef>
              </a:pPr>
              <a:r>
                <a:rPr lang="en-US" sz="1500" u="none" strike="noStrike" dirty="0" err="1">
                  <a:solidFill>
                    <a:srgbClr val="FFFFFF"/>
                  </a:solidFill>
                  <a:latin typeface="Asap Condensed Bold"/>
                </a:rPr>
                <a:t>LLamaIndex</a:t>
              </a:r>
              <a:endParaRPr lang="en-US" sz="1500" u="none" strike="noStrike" dirty="0">
                <a:solidFill>
                  <a:srgbClr val="FFFFFF"/>
                </a:solidFill>
                <a:latin typeface="Asap Condensed Bold"/>
              </a:endParaRPr>
            </a:p>
            <a:p>
              <a:pPr marL="0" lvl="0" indent="0" algn="ctr">
                <a:spcBef>
                  <a:spcPct val="0"/>
                </a:spcBef>
              </a:pPr>
              <a:r>
                <a:rPr lang="en-US" sz="1500" dirty="0" err="1">
                  <a:solidFill>
                    <a:srgbClr val="FFFFFF"/>
                  </a:solidFill>
                  <a:latin typeface="Asap Condensed Bold"/>
                </a:rPr>
                <a:t>Langchain</a:t>
              </a:r>
              <a:endParaRPr lang="en-US" sz="1500" u="none" strike="noStrike" dirty="0">
                <a:solidFill>
                  <a:srgbClr val="FFFFFF"/>
                </a:solidFill>
                <a:latin typeface="Asap Condensed Bold"/>
              </a:endParaRPr>
            </a:p>
          </p:txBody>
        </p:sp>
      </p:grpSp>
      <p:grpSp>
        <p:nvGrpSpPr>
          <p:cNvPr id="18" name="Group 17">
            <a:extLst>
              <a:ext uri="{FF2B5EF4-FFF2-40B4-BE49-F238E27FC236}">
                <a16:creationId xmlns:a16="http://schemas.microsoft.com/office/drawing/2014/main" id="{11D9DB9C-CE34-F339-F3F8-8BCACEB048EF}"/>
              </a:ext>
            </a:extLst>
          </p:cNvPr>
          <p:cNvGrpSpPr/>
          <p:nvPr/>
        </p:nvGrpSpPr>
        <p:grpSpPr>
          <a:xfrm>
            <a:off x="6122012" y="2538260"/>
            <a:ext cx="2081576" cy="1541470"/>
            <a:chOff x="678252" y="2530715"/>
            <a:chExt cx="2832144" cy="1762506"/>
          </a:xfrm>
        </p:grpSpPr>
        <p:sp>
          <p:nvSpPr>
            <p:cNvPr id="19" name="Rounded Rectangle 18">
              <a:extLst>
                <a:ext uri="{FF2B5EF4-FFF2-40B4-BE49-F238E27FC236}">
                  <a16:creationId xmlns:a16="http://schemas.microsoft.com/office/drawing/2014/main" id="{BDB108B9-41E5-46BC-EA8A-C8D1620C606A}"/>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B253E243-D1AC-F3DD-F46A-0A562BF114E3}"/>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26604DB-5E7E-FA6A-8BE7-91DEE9970C7F}"/>
                </a:ext>
              </a:extLst>
            </p:cNvPr>
            <p:cNvSpPr txBox="1"/>
            <p:nvPr/>
          </p:nvSpPr>
          <p:spPr>
            <a:xfrm>
              <a:off x="881212" y="2603631"/>
              <a:ext cx="2426222" cy="263932"/>
            </a:xfrm>
            <a:prstGeom prst="rect">
              <a:avLst/>
            </a:prstGeom>
          </p:spPr>
          <p:txBody>
            <a:bodyPr wrap="square" lIns="0" tIns="0" rIns="0" bIns="0" rtlCol="0" anchor="t">
              <a:spAutoFit/>
            </a:bodyPr>
            <a:lstStyle/>
            <a:p>
              <a:pPr marL="0" lvl="0" indent="0" algn="ctr">
                <a:spcBef>
                  <a:spcPct val="0"/>
                </a:spcBef>
              </a:pPr>
              <a:r>
                <a:rPr lang="en-US" sz="1500" b="1" dirty="0">
                  <a:solidFill>
                    <a:srgbClr val="FFFFFF"/>
                  </a:solidFill>
                  <a:latin typeface="Asap Condensed Bold"/>
                </a:rPr>
                <a:t>HOSTING</a:t>
              </a:r>
              <a:endParaRPr lang="en-US" sz="1500" b="1" u="none" strike="noStrike" dirty="0">
                <a:solidFill>
                  <a:srgbClr val="FFFFFF"/>
                </a:solidFill>
                <a:latin typeface="Asap Condensed Bold"/>
              </a:endParaRPr>
            </a:p>
          </p:txBody>
        </p:sp>
        <p:sp>
          <p:nvSpPr>
            <p:cNvPr id="22" name="TextBox 10">
              <a:extLst>
                <a:ext uri="{FF2B5EF4-FFF2-40B4-BE49-F238E27FC236}">
                  <a16:creationId xmlns:a16="http://schemas.microsoft.com/office/drawing/2014/main" id="{12073A9E-8A04-F6A8-CDC5-5A339A6BF08E}"/>
                </a:ext>
              </a:extLst>
            </p:cNvPr>
            <p:cNvSpPr txBox="1"/>
            <p:nvPr/>
          </p:nvSpPr>
          <p:spPr>
            <a:xfrm>
              <a:off x="881211" y="3146413"/>
              <a:ext cx="2426221" cy="1050097"/>
            </a:xfrm>
            <a:prstGeom prst="rect">
              <a:avLst/>
            </a:prstGeom>
          </p:spPr>
          <p:txBody>
            <a:bodyPr wrap="square" lIns="0" tIns="0" rIns="0" bIns="0" rtlCol="0" anchor="t">
              <a:spAutoFit/>
            </a:bodyPr>
            <a:lstStyle/>
            <a:p>
              <a:pPr marL="0" lvl="0" indent="0" algn="ctr">
                <a:spcBef>
                  <a:spcPct val="0"/>
                </a:spcBef>
              </a:pPr>
              <a:r>
                <a:rPr lang="en-US" sz="1500" dirty="0">
                  <a:solidFill>
                    <a:srgbClr val="FFFFFF"/>
                  </a:solidFill>
                  <a:latin typeface="Asap Condensed Bold"/>
                </a:rPr>
                <a:t>Service providers</a:t>
              </a:r>
            </a:p>
            <a:p>
              <a:pPr marL="0" lvl="0" indent="0" algn="ctr">
                <a:spcBef>
                  <a:spcPct val="0"/>
                </a:spcBef>
              </a:pPr>
              <a:r>
                <a:rPr lang="en-US" sz="1500" u="none" strike="noStrike" dirty="0">
                  <a:solidFill>
                    <a:srgbClr val="FFFFFF"/>
                  </a:solidFill>
                  <a:latin typeface="Asap Condensed Bold"/>
                </a:rPr>
                <a:t>Expose as API</a:t>
              </a:r>
            </a:p>
            <a:p>
              <a:pPr marL="0" lvl="0" indent="0" algn="ctr">
                <a:spcBef>
                  <a:spcPct val="0"/>
                </a:spcBef>
              </a:pPr>
              <a:r>
                <a:rPr lang="en-US" sz="1500" dirty="0" err="1">
                  <a:solidFill>
                    <a:srgbClr val="FFFFFF"/>
                  </a:solidFill>
                  <a:latin typeface="Asap Condensed Bold"/>
                </a:rPr>
                <a:t>Huggingface</a:t>
              </a:r>
              <a:endParaRPr lang="en-US" sz="1500" dirty="0">
                <a:solidFill>
                  <a:srgbClr val="FFFFFF"/>
                </a:solidFill>
                <a:latin typeface="Asap Condensed Bold"/>
              </a:endParaRPr>
            </a:p>
            <a:p>
              <a:pPr marL="0" lvl="0" indent="0" algn="ctr">
                <a:spcBef>
                  <a:spcPct val="0"/>
                </a:spcBef>
              </a:pPr>
              <a:r>
                <a:rPr lang="en-US" sz="1500" dirty="0">
                  <a:solidFill>
                    <a:srgbClr val="FFFFFF"/>
                  </a:solidFill>
                  <a:latin typeface="Asap Condensed Bold"/>
                </a:rPr>
                <a:t>Cloud</a:t>
              </a:r>
              <a:endParaRPr lang="en-US" sz="1500" u="none" strike="noStrike" dirty="0">
                <a:solidFill>
                  <a:srgbClr val="FFFFFF"/>
                </a:solidFill>
                <a:latin typeface="Asap Condensed Bold"/>
              </a:endParaRPr>
            </a:p>
          </p:txBody>
        </p:sp>
      </p:grpSp>
      <p:pic>
        <p:nvPicPr>
          <p:cNvPr id="23" name="Picture 22">
            <a:extLst>
              <a:ext uri="{FF2B5EF4-FFF2-40B4-BE49-F238E27FC236}">
                <a16:creationId xmlns:a16="http://schemas.microsoft.com/office/drawing/2014/main" id="{BF1A2C19-E03B-4FCE-B10A-F87FE79237E6}"/>
              </a:ext>
            </a:extLst>
          </p:cNvPr>
          <p:cNvPicPr>
            <a:picLocks noChangeAspect="1"/>
          </p:cNvPicPr>
          <p:nvPr/>
        </p:nvPicPr>
        <p:blipFill>
          <a:blip r:embed="rId6"/>
          <a:stretch>
            <a:fillRect/>
          </a:stretch>
        </p:blipFill>
        <p:spPr>
          <a:xfrm>
            <a:off x="3491451" y="1320800"/>
            <a:ext cx="76200" cy="5892800"/>
          </a:xfrm>
          <a:prstGeom prst="rect">
            <a:avLst/>
          </a:prstGeom>
        </p:spPr>
      </p:pic>
      <p:pic>
        <p:nvPicPr>
          <p:cNvPr id="24" name="Picture 23">
            <a:extLst>
              <a:ext uri="{FF2B5EF4-FFF2-40B4-BE49-F238E27FC236}">
                <a16:creationId xmlns:a16="http://schemas.microsoft.com/office/drawing/2014/main" id="{65984AD8-8E79-FE31-1FD4-4060D94751D6}"/>
              </a:ext>
            </a:extLst>
          </p:cNvPr>
          <p:cNvPicPr>
            <a:picLocks noChangeAspect="1"/>
          </p:cNvPicPr>
          <p:nvPr/>
        </p:nvPicPr>
        <p:blipFill>
          <a:blip r:embed="rId6"/>
          <a:stretch>
            <a:fillRect/>
          </a:stretch>
        </p:blipFill>
        <p:spPr>
          <a:xfrm>
            <a:off x="10781260" y="1145986"/>
            <a:ext cx="76200" cy="5892800"/>
          </a:xfrm>
          <a:prstGeom prst="rect">
            <a:avLst/>
          </a:prstGeom>
        </p:spPr>
      </p:pic>
      <p:pic>
        <p:nvPicPr>
          <p:cNvPr id="25" name="Picture 24">
            <a:extLst>
              <a:ext uri="{FF2B5EF4-FFF2-40B4-BE49-F238E27FC236}">
                <a16:creationId xmlns:a16="http://schemas.microsoft.com/office/drawing/2014/main" id="{F7099167-81D5-71DE-FBCB-391D9FF751C6}"/>
              </a:ext>
            </a:extLst>
          </p:cNvPr>
          <p:cNvPicPr>
            <a:picLocks noChangeAspect="1"/>
          </p:cNvPicPr>
          <p:nvPr/>
        </p:nvPicPr>
        <p:blipFill>
          <a:blip r:embed="rId7"/>
          <a:stretch>
            <a:fillRect/>
          </a:stretch>
        </p:blipFill>
        <p:spPr>
          <a:xfrm>
            <a:off x="1426517" y="1576684"/>
            <a:ext cx="937362" cy="946736"/>
          </a:xfrm>
          <a:prstGeom prst="rect">
            <a:avLst/>
          </a:prstGeom>
        </p:spPr>
      </p:pic>
      <p:grpSp>
        <p:nvGrpSpPr>
          <p:cNvPr id="26" name="Group 25">
            <a:extLst>
              <a:ext uri="{FF2B5EF4-FFF2-40B4-BE49-F238E27FC236}">
                <a16:creationId xmlns:a16="http://schemas.microsoft.com/office/drawing/2014/main" id="{4807DB1C-CB22-1276-19F1-3226163F8FB2}"/>
              </a:ext>
            </a:extLst>
          </p:cNvPr>
          <p:cNvGrpSpPr/>
          <p:nvPr/>
        </p:nvGrpSpPr>
        <p:grpSpPr>
          <a:xfrm>
            <a:off x="4231846" y="5244048"/>
            <a:ext cx="1709670" cy="1820529"/>
            <a:chOff x="678252" y="2530715"/>
            <a:chExt cx="2832144" cy="2202287"/>
          </a:xfrm>
        </p:grpSpPr>
        <p:sp>
          <p:nvSpPr>
            <p:cNvPr id="27" name="Rounded Rectangle 26">
              <a:extLst>
                <a:ext uri="{FF2B5EF4-FFF2-40B4-BE49-F238E27FC236}">
                  <a16:creationId xmlns:a16="http://schemas.microsoft.com/office/drawing/2014/main" id="{B1BE00BF-DEE6-4752-580F-FA10BA90CEA5}"/>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F6902906-7EFF-39CB-AFFF-325B5653810A}"/>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A34E0B3-86B8-EC94-5382-82CC1C710806}"/>
                </a:ext>
              </a:extLst>
            </p:cNvPr>
            <p:cNvSpPr txBox="1"/>
            <p:nvPr/>
          </p:nvSpPr>
          <p:spPr>
            <a:xfrm>
              <a:off x="881212" y="2603632"/>
              <a:ext cx="2426220" cy="317317"/>
            </a:xfrm>
            <a:prstGeom prst="rect">
              <a:avLst/>
            </a:prstGeom>
          </p:spPr>
          <p:txBody>
            <a:bodyPr wrap="square" lIns="0" tIns="0" rIns="0" bIns="0" rtlCol="0" anchor="t">
              <a:spAutoFit/>
            </a:bodyPr>
            <a:lstStyle/>
            <a:p>
              <a:pPr marL="0" lvl="0" indent="0" algn="ctr">
                <a:spcBef>
                  <a:spcPct val="0"/>
                </a:spcBef>
              </a:pPr>
              <a:r>
                <a:rPr lang="en-US" sz="1500" b="1" u="none" strike="noStrike" dirty="0">
                  <a:solidFill>
                    <a:srgbClr val="FFFFFF"/>
                  </a:solidFill>
                  <a:latin typeface="Asap Condensed Bold"/>
                </a:rPr>
                <a:t>MODELS</a:t>
              </a:r>
            </a:p>
          </p:txBody>
        </p:sp>
        <p:sp>
          <p:nvSpPr>
            <p:cNvPr id="30" name="TextBox 10">
              <a:extLst>
                <a:ext uri="{FF2B5EF4-FFF2-40B4-BE49-F238E27FC236}">
                  <a16:creationId xmlns:a16="http://schemas.microsoft.com/office/drawing/2014/main" id="{6EFA88B0-5C51-B2C9-84B8-CC7694004106}"/>
                </a:ext>
              </a:extLst>
            </p:cNvPr>
            <p:cNvSpPr txBox="1"/>
            <p:nvPr/>
          </p:nvSpPr>
          <p:spPr>
            <a:xfrm>
              <a:off x="881212" y="3146412"/>
              <a:ext cx="2426220" cy="1586590"/>
            </a:xfrm>
            <a:prstGeom prst="rect">
              <a:avLst/>
            </a:prstGeom>
          </p:spPr>
          <p:txBody>
            <a:bodyPr wrap="square" lIns="0" tIns="0" rIns="0" bIns="0" rtlCol="0" anchor="t">
              <a:spAutoFit/>
            </a:bodyPr>
            <a:lstStyle/>
            <a:p>
              <a:pPr marL="0" lvl="0" indent="0" algn="ctr">
                <a:spcBef>
                  <a:spcPct val="0"/>
                </a:spcBef>
              </a:pPr>
              <a:r>
                <a:rPr lang="en-US" sz="1500" u="none" strike="noStrike" dirty="0">
                  <a:solidFill>
                    <a:srgbClr val="FFFFFF"/>
                  </a:solidFill>
                  <a:latin typeface="Asap Condensed Bold"/>
                </a:rPr>
                <a:t>Hugging face</a:t>
              </a:r>
            </a:p>
            <a:p>
              <a:pPr marL="0" lvl="0" indent="0" algn="ctr">
                <a:spcBef>
                  <a:spcPct val="0"/>
                </a:spcBef>
              </a:pPr>
              <a:r>
                <a:rPr lang="en-US" sz="1500" dirty="0" err="1">
                  <a:solidFill>
                    <a:srgbClr val="FFFFFF"/>
                  </a:solidFill>
                  <a:latin typeface="Asap Condensed Bold"/>
                </a:rPr>
                <a:t>OpenAI</a:t>
              </a:r>
              <a:endParaRPr lang="en-US" sz="1500" dirty="0">
                <a:solidFill>
                  <a:srgbClr val="FFFFFF"/>
                </a:solidFill>
                <a:latin typeface="Asap Condensed Bold"/>
              </a:endParaRPr>
            </a:p>
            <a:p>
              <a:pPr marL="0" lvl="0" indent="0" algn="ctr">
                <a:spcBef>
                  <a:spcPct val="0"/>
                </a:spcBef>
              </a:pPr>
              <a:r>
                <a:rPr lang="en-US" sz="1500" dirty="0">
                  <a:solidFill>
                    <a:srgbClr val="FFFFFF"/>
                  </a:solidFill>
                  <a:latin typeface="Asap Condensed Bold"/>
                </a:rPr>
                <a:t>META</a:t>
              </a:r>
            </a:p>
            <a:p>
              <a:pPr marL="0" lvl="0" indent="0" algn="ctr">
                <a:spcBef>
                  <a:spcPct val="0"/>
                </a:spcBef>
              </a:pPr>
              <a:r>
                <a:rPr lang="en-US" sz="1500" dirty="0">
                  <a:solidFill>
                    <a:srgbClr val="FFFFFF"/>
                  </a:solidFill>
                  <a:latin typeface="Asap Condensed Bold"/>
                </a:rPr>
                <a:t>Gemini</a:t>
              </a:r>
            </a:p>
            <a:p>
              <a:pPr marL="0" lvl="0" indent="0" algn="ctr">
                <a:spcBef>
                  <a:spcPct val="0"/>
                </a:spcBef>
              </a:pPr>
              <a:endParaRPr lang="en-US" sz="1500" u="none" strike="noStrike" dirty="0">
                <a:solidFill>
                  <a:srgbClr val="FFFFFF"/>
                </a:solidFill>
                <a:latin typeface="Asap Condensed Bold"/>
              </a:endParaRPr>
            </a:p>
          </p:txBody>
        </p:sp>
      </p:grpSp>
      <p:grpSp>
        <p:nvGrpSpPr>
          <p:cNvPr id="31" name="Group 30">
            <a:extLst>
              <a:ext uri="{FF2B5EF4-FFF2-40B4-BE49-F238E27FC236}">
                <a16:creationId xmlns:a16="http://schemas.microsoft.com/office/drawing/2014/main" id="{F91473D5-5B8D-BA06-6C88-06A0F7BE652B}"/>
              </a:ext>
            </a:extLst>
          </p:cNvPr>
          <p:cNvGrpSpPr/>
          <p:nvPr/>
        </p:nvGrpSpPr>
        <p:grpSpPr>
          <a:xfrm>
            <a:off x="1044016" y="5233259"/>
            <a:ext cx="1709670" cy="1583756"/>
            <a:chOff x="678252" y="2530715"/>
            <a:chExt cx="2832144" cy="1915864"/>
          </a:xfrm>
        </p:grpSpPr>
        <p:sp>
          <p:nvSpPr>
            <p:cNvPr id="32" name="Rounded Rectangle 31">
              <a:extLst>
                <a:ext uri="{FF2B5EF4-FFF2-40B4-BE49-F238E27FC236}">
                  <a16:creationId xmlns:a16="http://schemas.microsoft.com/office/drawing/2014/main" id="{1F8529AD-1916-374A-B53D-BDBB4EB34592}"/>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A135A5B3-86AA-F069-F592-30954DD5BAD9}"/>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677F20-3DA1-043A-1981-F7ED3243CB67}"/>
                </a:ext>
              </a:extLst>
            </p:cNvPr>
            <p:cNvSpPr txBox="1"/>
            <p:nvPr/>
          </p:nvSpPr>
          <p:spPr>
            <a:xfrm>
              <a:off x="881212" y="2603632"/>
              <a:ext cx="2426219" cy="279237"/>
            </a:xfrm>
            <a:prstGeom prst="rect">
              <a:avLst/>
            </a:prstGeom>
          </p:spPr>
          <p:txBody>
            <a:bodyPr wrap="square" lIns="0" tIns="0" rIns="0" bIns="0" rtlCol="0" anchor="t">
              <a:spAutoFit/>
            </a:bodyPr>
            <a:lstStyle/>
            <a:p>
              <a:pPr marL="0" lvl="0" indent="0" algn="ctr">
                <a:spcBef>
                  <a:spcPct val="0"/>
                </a:spcBef>
              </a:pPr>
              <a:r>
                <a:rPr lang="en-US" sz="1500" b="1" u="none" strike="noStrike" dirty="0">
                  <a:solidFill>
                    <a:srgbClr val="FFFFFF"/>
                  </a:solidFill>
                  <a:latin typeface="Asap Condensed Bold"/>
                </a:rPr>
                <a:t>PIPELINES</a:t>
              </a:r>
            </a:p>
          </p:txBody>
        </p:sp>
        <p:sp>
          <p:nvSpPr>
            <p:cNvPr id="35" name="TextBox 10">
              <a:extLst>
                <a:ext uri="{FF2B5EF4-FFF2-40B4-BE49-F238E27FC236}">
                  <a16:creationId xmlns:a16="http://schemas.microsoft.com/office/drawing/2014/main" id="{4456EBF1-5D63-BFDF-3FEF-48113BA4712D}"/>
                </a:ext>
              </a:extLst>
            </p:cNvPr>
            <p:cNvSpPr txBox="1"/>
            <p:nvPr/>
          </p:nvSpPr>
          <p:spPr>
            <a:xfrm>
              <a:off x="833584" y="3050393"/>
              <a:ext cx="2426219" cy="1396186"/>
            </a:xfrm>
            <a:prstGeom prst="rect">
              <a:avLst/>
            </a:prstGeom>
          </p:spPr>
          <p:txBody>
            <a:bodyPr wrap="square" lIns="0" tIns="0" rIns="0" bIns="0" rtlCol="0" anchor="t">
              <a:spAutoFit/>
            </a:bodyPr>
            <a:lstStyle/>
            <a:p>
              <a:pPr marL="0" lvl="0" indent="0" algn="ctr">
                <a:spcBef>
                  <a:spcPct val="0"/>
                </a:spcBef>
              </a:pPr>
              <a:r>
                <a:rPr lang="en-US" sz="1500" u="none" strike="noStrike" dirty="0">
                  <a:solidFill>
                    <a:srgbClr val="FFFFFF"/>
                  </a:solidFill>
                  <a:latin typeface="Asap Condensed Bold"/>
                </a:rPr>
                <a:t>Airflow</a:t>
              </a:r>
            </a:p>
            <a:p>
              <a:pPr marL="0" lvl="0" indent="0" algn="ctr">
                <a:spcBef>
                  <a:spcPct val="0"/>
                </a:spcBef>
              </a:pPr>
              <a:r>
                <a:rPr lang="en-US" sz="1500" dirty="0">
                  <a:solidFill>
                    <a:srgbClr val="FFFFFF"/>
                  </a:solidFill>
                  <a:latin typeface="Asap Condensed Bold"/>
                </a:rPr>
                <a:t>Databricks</a:t>
              </a:r>
            </a:p>
            <a:p>
              <a:pPr marL="0" lvl="0" indent="0" algn="ctr">
                <a:spcBef>
                  <a:spcPct val="0"/>
                </a:spcBef>
              </a:pPr>
              <a:r>
                <a:rPr lang="en-US" sz="1500" u="none" strike="noStrike" dirty="0">
                  <a:solidFill>
                    <a:srgbClr val="FFFFFF"/>
                  </a:solidFill>
                  <a:latin typeface="Asap Condensed Bold"/>
                </a:rPr>
                <a:t>Azure </a:t>
              </a:r>
            </a:p>
            <a:p>
              <a:pPr marL="0" lvl="0" indent="0" algn="ctr">
                <a:spcBef>
                  <a:spcPct val="0"/>
                </a:spcBef>
              </a:pPr>
              <a:r>
                <a:rPr lang="en-US" sz="1500" dirty="0">
                  <a:solidFill>
                    <a:srgbClr val="FFFFFF"/>
                  </a:solidFill>
                  <a:latin typeface="Asap Condensed Bold"/>
                </a:rPr>
                <a:t>GCP</a:t>
              </a:r>
            </a:p>
            <a:p>
              <a:pPr marL="0" lvl="0" indent="0" algn="ctr">
                <a:spcBef>
                  <a:spcPct val="0"/>
                </a:spcBef>
              </a:pPr>
              <a:endParaRPr lang="en-US" sz="1500" u="none" strike="noStrike" dirty="0">
                <a:solidFill>
                  <a:srgbClr val="FFFFFF"/>
                </a:solidFill>
                <a:latin typeface="Asap Condensed Bold"/>
              </a:endParaRPr>
            </a:p>
          </p:txBody>
        </p:sp>
      </p:grpSp>
      <p:pic>
        <p:nvPicPr>
          <p:cNvPr id="36" name="Picture 35">
            <a:extLst>
              <a:ext uri="{FF2B5EF4-FFF2-40B4-BE49-F238E27FC236}">
                <a16:creationId xmlns:a16="http://schemas.microsoft.com/office/drawing/2014/main" id="{0527221B-98FE-D449-D36D-4E17C599DBA2}"/>
              </a:ext>
            </a:extLst>
          </p:cNvPr>
          <p:cNvPicPr>
            <a:picLocks noChangeAspect="1"/>
          </p:cNvPicPr>
          <p:nvPr/>
        </p:nvPicPr>
        <p:blipFill>
          <a:blip r:embed="rId8"/>
          <a:stretch>
            <a:fillRect/>
          </a:stretch>
        </p:blipFill>
        <p:spPr>
          <a:xfrm>
            <a:off x="11883774" y="1411786"/>
            <a:ext cx="1111633" cy="1111633"/>
          </a:xfrm>
          <a:prstGeom prst="rect">
            <a:avLst/>
          </a:prstGeom>
        </p:spPr>
      </p:pic>
      <p:grpSp>
        <p:nvGrpSpPr>
          <p:cNvPr id="37" name="Group 36">
            <a:extLst>
              <a:ext uri="{FF2B5EF4-FFF2-40B4-BE49-F238E27FC236}">
                <a16:creationId xmlns:a16="http://schemas.microsoft.com/office/drawing/2014/main" id="{615EB49A-7D78-BEC0-7C28-C12A56F8C642}"/>
              </a:ext>
            </a:extLst>
          </p:cNvPr>
          <p:cNvGrpSpPr/>
          <p:nvPr/>
        </p:nvGrpSpPr>
        <p:grpSpPr>
          <a:xfrm>
            <a:off x="11646479" y="2794106"/>
            <a:ext cx="1888808" cy="1298280"/>
            <a:chOff x="678252" y="2530715"/>
            <a:chExt cx="2832144" cy="1762506"/>
          </a:xfrm>
        </p:grpSpPr>
        <p:sp>
          <p:nvSpPr>
            <p:cNvPr id="50" name="Rounded Rectangle 49">
              <a:extLst>
                <a:ext uri="{FF2B5EF4-FFF2-40B4-BE49-F238E27FC236}">
                  <a16:creationId xmlns:a16="http://schemas.microsoft.com/office/drawing/2014/main" id="{E1C009B8-F5A7-29D8-B32A-0BD0A52E2CA4}"/>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10C6EFD8-ED2C-A412-D5EC-14219B3935B1}"/>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411265-A4B3-79CE-99A5-3343F569A446}"/>
                </a:ext>
              </a:extLst>
            </p:cNvPr>
            <p:cNvSpPr txBox="1"/>
            <p:nvPr/>
          </p:nvSpPr>
          <p:spPr>
            <a:xfrm>
              <a:off x="881211" y="2603631"/>
              <a:ext cx="2426222" cy="313371"/>
            </a:xfrm>
            <a:prstGeom prst="rect">
              <a:avLst/>
            </a:prstGeom>
          </p:spPr>
          <p:txBody>
            <a:bodyPr wrap="square" lIns="0" tIns="0" rIns="0" bIns="0" rtlCol="0" anchor="t">
              <a:spAutoFit/>
            </a:bodyPr>
            <a:lstStyle/>
            <a:p>
              <a:pPr marL="0" lvl="0" indent="0" algn="ctr">
                <a:spcBef>
                  <a:spcPct val="0"/>
                </a:spcBef>
              </a:pPr>
              <a:r>
                <a:rPr lang="en-US" sz="1500" b="1" u="none" strike="noStrike" dirty="0">
                  <a:solidFill>
                    <a:srgbClr val="FFFFFF"/>
                  </a:solidFill>
                  <a:latin typeface="Asap Condensed Bold"/>
                </a:rPr>
                <a:t>VECTOR DBs</a:t>
              </a:r>
            </a:p>
          </p:txBody>
        </p:sp>
        <p:sp>
          <p:nvSpPr>
            <p:cNvPr id="53" name="TextBox 10">
              <a:extLst>
                <a:ext uri="{FF2B5EF4-FFF2-40B4-BE49-F238E27FC236}">
                  <a16:creationId xmlns:a16="http://schemas.microsoft.com/office/drawing/2014/main" id="{96C3363F-2EE8-F555-6008-E98598463B59}"/>
                </a:ext>
              </a:extLst>
            </p:cNvPr>
            <p:cNvSpPr txBox="1"/>
            <p:nvPr/>
          </p:nvSpPr>
          <p:spPr>
            <a:xfrm>
              <a:off x="881211" y="3112158"/>
              <a:ext cx="2426222" cy="940113"/>
            </a:xfrm>
            <a:prstGeom prst="rect">
              <a:avLst/>
            </a:prstGeom>
          </p:spPr>
          <p:txBody>
            <a:bodyPr wrap="square" lIns="0" tIns="0" rIns="0" bIns="0" rtlCol="0" anchor="t">
              <a:spAutoFit/>
            </a:bodyPr>
            <a:lstStyle/>
            <a:p>
              <a:pPr marL="0" lvl="0" indent="0" algn="ctr">
                <a:spcBef>
                  <a:spcPct val="0"/>
                </a:spcBef>
              </a:pPr>
              <a:r>
                <a:rPr lang="en-US" sz="1500" u="none" strike="noStrike" dirty="0">
                  <a:solidFill>
                    <a:srgbClr val="FFFFFF"/>
                  </a:solidFill>
                  <a:latin typeface="Asap Condensed Bold"/>
                </a:rPr>
                <a:t>FAISS</a:t>
              </a:r>
            </a:p>
            <a:p>
              <a:pPr marL="0" lvl="0" indent="0" algn="ctr">
                <a:spcBef>
                  <a:spcPct val="0"/>
                </a:spcBef>
              </a:pPr>
              <a:r>
                <a:rPr lang="en-US" sz="1500" dirty="0">
                  <a:solidFill>
                    <a:srgbClr val="FFFFFF"/>
                  </a:solidFill>
                  <a:latin typeface="Asap Condensed Bold"/>
                </a:rPr>
                <a:t>Chroma</a:t>
              </a:r>
            </a:p>
            <a:p>
              <a:pPr marL="0" lvl="0" indent="0" algn="ctr">
                <a:spcBef>
                  <a:spcPct val="0"/>
                </a:spcBef>
              </a:pPr>
              <a:r>
                <a:rPr lang="en-US" sz="1500" u="none" strike="noStrike" dirty="0">
                  <a:solidFill>
                    <a:srgbClr val="FFFFFF"/>
                  </a:solidFill>
                  <a:latin typeface="Asap Condensed Bold"/>
                </a:rPr>
                <a:t>Pinecone</a:t>
              </a:r>
            </a:p>
          </p:txBody>
        </p:sp>
      </p:grpSp>
      <p:pic>
        <p:nvPicPr>
          <p:cNvPr id="54" name="Picture 53">
            <a:extLst>
              <a:ext uri="{FF2B5EF4-FFF2-40B4-BE49-F238E27FC236}">
                <a16:creationId xmlns:a16="http://schemas.microsoft.com/office/drawing/2014/main" id="{A52BE261-1C08-6B46-F135-B2595854BA6C}"/>
              </a:ext>
            </a:extLst>
          </p:cNvPr>
          <p:cNvPicPr>
            <a:picLocks noChangeAspect="1"/>
          </p:cNvPicPr>
          <p:nvPr/>
        </p:nvPicPr>
        <p:blipFill>
          <a:blip r:embed="rId9"/>
          <a:stretch>
            <a:fillRect/>
          </a:stretch>
        </p:blipFill>
        <p:spPr>
          <a:xfrm>
            <a:off x="12084282" y="4610100"/>
            <a:ext cx="980338" cy="980338"/>
          </a:xfrm>
          <a:prstGeom prst="rect">
            <a:avLst/>
          </a:prstGeom>
        </p:spPr>
      </p:pic>
      <p:grpSp>
        <p:nvGrpSpPr>
          <p:cNvPr id="55" name="Group 54">
            <a:extLst>
              <a:ext uri="{FF2B5EF4-FFF2-40B4-BE49-F238E27FC236}">
                <a16:creationId xmlns:a16="http://schemas.microsoft.com/office/drawing/2014/main" id="{DCDCA053-F6AA-5B34-51EF-C22BF62C6BC8}"/>
              </a:ext>
            </a:extLst>
          </p:cNvPr>
          <p:cNvGrpSpPr/>
          <p:nvPr/>
        </p:nvGrpSpPr>
        <p:grpSpPr>
          <a:xfrm>
            <a:off x="11697781" y="5753627"/>
            <a:ext cx="1888808" cy="1298280"/>
            <a:chOff x="678252" y="2530715"/>
            <a:chExt cx="2832144" cy="1762506"/>
          </a:xfrm>
        </p:grpSpPr>
        <p:sp>
          <p:nvSpPr>
            <p:cNvPr id="56" name="Rounded Rectangle 55">
              <a:extLst>
                <a:ext uri="{FF2B5EF4-FFF2-40B4-BE49-F238E27FC236}">
                  <a16:creationId xmlns:a16="http://schemas.microsoft.com/office/drawing/2014/main" id="{D628BC95-6D4D-281B-6A0A-2A9FFBD770B2}"/>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EEFC4ED0-82EB-D1FA-D92B-17751C5839CE}"/>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F97C64D-2113-DE48-5310-3C3A7DE3ECF3}"/>
                </a:ext>
              </a:extLst>
            </p:cNvPr>
            <p:cNvSpPr txBox="1"/>
            <p:nvPr/>
          </p:nvSpPr>
          <p:spPr>
            <a:xfrm>
              <a:off x="881211" y="2603631"/>
              <a:ext cx="2426222" cy="313371"/>
            </a:xfrm>
            <a:prstGeom prst="rect">
              <a:avLst/>
            </a:prstGeom>
          </p:spPr>
          <p:txBody>
            <a:bodyPr wrap="square" lIns="0" tIns="0" rIns="0" bIns="0" rtlCol="0" anchor="t">
              <a:spAutoFit/>
            </a:bodyPr>
            <a:lstStyle/>
            <a:p>
              <a:pPr marL="0" lvl="0" indent="0" algn="ctr">
                <a:spcBef>
                  <a:spcPct val="0"/>
                </a:spcBef>
              </a:pPr>
              <a:r>
                <a:rPr lang="en-US" sz="1500" b="1" u="none" strike="noStrike" dirty="0">
                  <a:solidFill>
                    <a:srgbClr val="FFFFFF"/>
                  </a:solidFill>
                  <a:latin typeface="Asap Condensed Bold"/>
                </a:rPr>
                <a:t>FRAMEWORKS</a:t>
              </a:r>
            </a:p>
          </p:txBody>
        </p:sp>
        <p:sp>
          <p:nvSpPr>
            <p:cNvPr id="59" name="TextBox 10">
              <a:extLst>
                <a:ext uri="{FF2B5EF4-FFF2-40B4-BE49-F238E27FC236}">
                  <a16:creationId xmlns:a16="http://schemas.microsoft.com/office/drawing/2014/main" id="{05B768D7-D3A5-D515-5507-17FDBFD6D23D}"/>
                </a:ext>
              </a:extLst>
            </p:cNvPr>
            <p:cNvSpPr txBox="1"/>
            <p:nvPr/>
          </p:nvSpPr>
          <p:spPr>
            <a:xfrm>
              <a:off x="881211" y="3112158"/>
              <a:ext cx="2426222" cy="940113"/>
            </a:xfrm>
            <a:prstGeom prst="rect">
              <a:avLst/>
            </a:prstGeom>
          </p:spPr>
          <p:txBody>
            <a:bodyPr wrap="square" lIns="0" tIns="0" rIns="0" bIns="0" rtlCol="0" anchor="t">
              <a:spAutoFit/>
            </a:bodyPr>
            <a:lstStyle/>
            <a:p>
              <a:pPr marL="0" lvl="0" indent="0" algn="ctr">
                <a:spcBef>
                  <a:spcPct val="0"/>
                </a:spcBef>
              </a:pPr>
              <a:r>
                <a:rPr lang="en-US" sz="1500" u="none" strike="noStrike" dirty="0" err="1">
                  <a:solidFill>
                    <a:srgbClr val="FFFFFF"/>
                  </a:solidFill>
                  <a:latin typeface="Asap Condensed Bold"/>
                </a:rPr>
                <a:t>Pytorch</a:t>
              </a:r>
              <a:endParaRPr lang="en-US" sz="1500" u="none" strike="noStrike" dirty="0">
                <a:solidFill>
                  <a:srgbClr val="FFFFFF"/>
                </a:solidFill>
                <a:latin typeface="Asap Condensed Bold"/>
              </a:endParaRPr>
            </a:p>
            <a:p>
              <a:pPr marL="0" lvl="0" indent="0" algn="ctr">
                <a:spcBef>
                  <a:spcPct val="0"/>
                </a:spcBef>
              </a:pPr>
              <a:r>
                <a:rPr lang="en-US" sz="1500" dirty="0" err="1">
                  <a:solidFill>
                    <a:srgbClr val="FFFFFF"/>
                  </a:solidFill>
                  <a:latin typeface="Asap Condensed Bold"/>
                </a:rPr>
                <a:t>Tensorflow</a:t>
              </a:r>
              <a:endParaRPr lang="en-US" sz="1500" dirty="0">
                <a:solidFill>
                  <a:srgbClr val="FFFFFF"/>
                </a:solidFill>
                <a:latin typeface="Asap Condensed Bold"/>
              </a:endParaRPr>
            </a:p>
            <a:p>
              <a:pPr marL="0" lvl="0" indent="0" algn="ctr">
                <a:spcBef>
                  <a:spcPct val="0"/>
                </a:spcBef>
              </a:pPr>
              <a:r>
                <a:rPr lang="en-US" sz="1500" u="none" strike="noStrike" dirty="0" err="1">
                  <a:solidFill>
                    <a:srgbClr val="FFFFFF"/>
                  </a:solidFill>
                  <a:latin typeface="Asap Condensed Bold"/>
                </a:rPr>
                <a:t>MosaicML</a:t>
              </a:r>
              <a:endParaRPr lang="en-US" sz="1500" u="none" strike="noStrike" dirty="0">
                <a:solidFill>
                  <a:srgbClr val="FFFFFF"/>
                </a:solidFill>
                <a:latin typeface="Asap Condensed Bold"/>
              </a:endParaRPr>
            </a:p>
          </p:txBody>
        </p:sp>
      </p:grpSp>
    </p:spTree>
    <p:extLst>
      <p:ext uri="{BB962C8B-B14F-4D97-AF65-F5344CB8AC3E}">
        <p14:creationId xmlns:p14="http://schemas.microsoft.com/office/powerpoint/2010/main" val="1132841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745993" y="6987831"/>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 name="TextBox 10">
            <a:extLst>
              <a:ext uri="{FF2B5EF4-FFF2-40B4-BE49-F238E27FC236}">
                <a16:creationId xmlns:a16="http://schemas.microsoft.com/office/drawing/2014/main" id="{DF1422AD-7C32-4698-4AA4-AF570BFDDA44}"/>
              </a:ext>
            </a:extLst>
          </p:cNvPr>
          <p:cNvSpPr txBox="1"/>
          <p:nvPr/>
        </p:nvSpPr>
        <p:spPr>
          <a:xfrm>
            <a:off x="2552233" y="516016"/>
            <a:ext cx="9525934"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u="none" strike="noStrike" dirty="0">
                <a:solidFill>
                  <a:srgbClr val="FFFFFF"/>
                </a:solidFill>
                <a:latin typeface="Asap Condensed Bold"/>
              </a:rPr>
              <a:t>LLMs &amp; NEXT STEPS !!!</a:t>
            </a:r>
          </a:p>
        </p:txBody>
      </p:sp>
      <p:grpSp>
        <p:nvGrpSpPr>
          <p:cNvPr id="5" name="Group 4">
            <a:extLst>
              <a:ext uri="{FF2B5EF4-FFF2-40B4-BE49-F238E27FC236}">
                <a16:creationId xmlns:a16="http://schemas.microsoft.com/office/drawing/2014/main" id="{7B5EC974-25B4-BEB8-BFC6-63EF8FF82117}"/>
              </a:ext>
            </a:extLst>
          </p:cNvPr>
          <p:cNvGrpSpPr/>
          <p:nvPr/>
        </p:nvGrpSpPr>
        <p:grpSpPr>
          <a:xfrm>
            <a:off x="1101854" y="2070930"/>
            <a:ext cx="3256310" cy="2628236"/>
            <a:chOff x="678252" y="2530715"/>
            <a:chExt cx="2832144" cy="2154581"/>
          </a:xfrm>
        </p:grpSpPr>
        <p:sp>
          <p:nvSpPr>
            <p:cNvPr id="7" name="Rounded Rectangle 6">
              <a:extLst>
                <a:ext uri="{FF2B5EF4-FFF2-40B4-BE49-F238E27FC236}">
                  <a16:creationId xmlns:a16="http://schemas.microsoft.com/office/drawing/2014/main" id="{BBE82595-D345-E47D-C3BB-D741F4D3F3BC}"/>
                </a:ext>
              </a:extLst>
            </p:cNvPr>
            <p:cNvSpPr/>
            <p:nvPr/>
          </p:nvSpPr>
          <p:spPr bwMode="auto">
            <a:xfrm>
              <a:off x="678253" y="2530715"/>
              <a:ext cx="2832143" cy="1762506"/>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5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AC8AB759-A20C-D4C2-6096-7B28A121DF6B}"/>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FF4892F9-9E60-30A4-7E82-9CA1443A61F5}"/>
                </a:ext>
              </a:extLst>
            </p:cNvPr>
            <p:cNvSpPr txBox="1"/>
            <p:nvPr/>
          </p:nvSpPr>
          <p:spPr>
            <a:xfrm>
              <a:off x="881212" y="2603632"/>
              <a:ext cx="2426221" cy="384721"/>
            </a:xfrm>
            <a:prstGeom prst="rect">
              <a:avLst/>
            </a:prstGeom>
          </p:spPr>
          <p:txBody>
            <a:bodyPr wrap="square" lIns="0" tIns="0" rIns="0" bIns="0" rtlCol="0" anchor="t">
              <a:spAutoFit/>
            </a:bodyPr>
            <a:lstStyle/>
            <a:p>
              <a:pPr marL="0" lvl="0" indent="0" algn="ctr">
                <a:spcBef>
                  <a:spcPct val="0"/>
                </a:spcBef>
              </a:pPr>
              <a:r>
                <a:rPr lang="en-US" sz="2500" b="1" u="none" strike="noStrike" dirty="0">
                  <a:solidFill>
                    <a:srgbClr val="FFFFFF"/>
                  </a:solidFill>
                  <a:latin typeface="Asap Condensed Bold"/>
                </a:rPr>
                <a:t>FINE TUNING</a:t>
              </a:r>
            </a:p>
          </p:txBody>
        </p:sp>
        <p:sp>
          <p:nvSpPr>
            <p:cNvPr id="21" name="TextBox 10">
              <a:extLst>
                <a:ext uri="{FF2B5EF4-FFF2-40B4-BE49-F238E27FC236}">
                  <a16:creationId xmlns:a16="http://schemas.microsoft.com/office/drawing/2014/main" id="{AAE7EF1E-F867-1473-BC81-9719F380D192}"/>
                </a:ext>
              </a:extLst>
            </p:cNvPr>
            <p:cNvSpPr txBox="1"/>
            <p:nvPr/>
          </p:nvSpPr>
          <p:spPr>
            <a:xfrm>
              <a:off x="881211" y="3146413"/>
              <a:ext cx="2426221" cy="1538883"/>
            </a:xfrm>
            <a:prstGeom prst="rect">
              <a:avLst/>
            </a:prstGeom>
          </p:spPr>
          <p:txBody>
            <a:bodyPr wrap="square" lIns="0" tIns="0" rIns="0" bIns="0" rtlCol="0" anchor="t">
              <a:spAutoFit/>
            </a:bodyPr>
            <a:lstStyle/>
            <a:p>
              <a:pPr marL="0" lvl="0" indent="0" algn="ctr">
                <a:spcBef>
                  <a:spcPct val="0"/>
                </a:spcBef>
              </a:pPr>
              <a:r>
                <a:rPr lang="en-US" sz="2500" u="none" strike="noStrike" dirty="0">
                  <a:solidFill>
                    <a:srgbClr val="FFFFFF"/>
                  </a:solidFill>
                  <a:latin typeface="Asap Condensed Bold"/>
                </a:rPr>
                <a:t>Prompt Tuning</a:t>
              </a:r>
            </a:p>
            <a:p>
              <a:pPr marL="0" lvl="0" indent="0" algn="ctr">
                <a:spcBef>
                  <a:spcPct val="0"/>
                </a:spcBef>
              </a:pPr>
              <a:r>
                <a:rPr lang="en-US" sz="2500" dirty="0">
                  <a:solidFill>
                    <a:srgbClr val="FFFFFF"/>
                  </a:solidFill>
                  <a:latin typeface="Asap Condensed Bold"/>
                </a:rPr>
                <a:t>PEFT</a:t>
              </a:r>
            </a:p>
            <a:p>
              <a:pPr marL="0" lvl="0" indent="0" algn="ctr">
                <a:spcBef>
                  <a:spcPct val="0"/>
                </a:spcBef>
              </a:pPr>
              <a:r>
                <a:rPr lang="en-US" sz="2500" u="none" strike="noStrike" dirty="0">
                  <a:solidFill>
                    <a:srgbClr val="FFFFFF"/>
                  </a:solidFill>
                  <a:latin typeface="Asap Condensed Bold"/>
                </a:rPr>
                <a:t>Adversarial Training</a:t>
              </a:r>
            </a:p>
          </p:txBody>
        </p:sp>
      </p:grpSp>
      <p:grpSp>
        <p:nvGrpSpPr>
          <p:cNvPr id="22" name="Group 21">
            <a:extLst>
              <a:ext uri="{FF2B5EF4-FFF2-40B4-BE49-F238E27FC236}">
                <a16:creationId xmlns:a16="http://schemas.microsoft.com/office/drawing/2014/main" id="{8128D3DA-93C3-A2B7-4AE9-4BCE2CC90A10}"/>
              </a:ext>
            </a:extLst>
          </p:cNvPr>
          <p:cNvGrpSpPr/>
          <p:nvPr/>
        </p:nvGrpSpPr>
        <p:grpSpPr>
          <a:xfrm>
            <a:off x="5572153" y="4645845"/>
            <a:ext cx="3486094" cy="2573831"/>
            <a:chOff x="678252" y="2530714"/>
            <a:chExt cx="2832144" cy="2154582"/>
          </a:xfrm>
        </p:grpSpPr>
        <p:sp>
          <p:nvSpPr>
            <p:cNvPr id="23" name="Rounded Rectangle 22">
              <a:extLst>
                <a:ext uri="{FF2B5EF4-FFF2-40B4-BE49-F238E27FC236}">
                  <a16:creationId xmlns:a16="http://schemas.microsoft.com/office/drawing/2014/main" id="{8D39987A-916D-818D-378F-83D0F2ADCE7E}"/>
                </a:ext>
              </a:extLst>
            </p:cNvPr>
            <p:cNvSpPr/>
            <p:nvPr/>
          </p:nvSpPr>
          <p:spPr bwMode="auto">
            <a:xfrm>
              <a:off x="678254" y="2530714"/>
              <a:ext cx="2832142" cy="203041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5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3469DD45-F851-D4BE-FD23-90A5ECBAF43B}"/>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10">
              <a:extLst>
                <a:ext uri="{FF2B5EF4-FFF2-40B4-BE49-F238E27FC236}">
                  <a16:creationId xmlns:a16="http://schemas.microsoft.com/office/drawing/2014/main" id="{FFB2FCBE-8FCB-7CD3-7C07-FE700039B5A2}"/>
                </a:ext>
              </a:extLst>
            </p:cNvPr>
            <p:cNvSpPr txBox="1"/>
            <p:nvPr/>
          </p:nvSpPr>
          <p:spPr>
            <a:xfrm>
              <a:off x="881212" y="2603632"/>
              <a:ext cx="2426221" cy="384721"/>
            </a:xfrm>
            <a:prstGeom prst="rect">
              <a:avLst/>
            </a:prstGeom>
          </p:spPr>
          <p:txBody>
            <a:bodyPr wrap="square" lIns="0" tIns="0" rIns="0" bIns="0" rtlCol="0" anchor="t">
              <a:spAutoFit/>
            </a:bodyPr>
            <a:lstStyle/>
            <a:p>
              <a:pPr marL="0" lvl="0" indent="0" algn="ctr">
                <a:spcBef>
                  <a:spcPct val="0"/>
                </a:spcBef>
              </a:pPr>
              <a:r>
                <a:rPr lang="en-US" sz="2500" b="1" u="none" strike="noStrike" dirty="0">
                  <a:solidFill>
                    <a:srgbClr val="FFFFFF"/>
                  </a:solidFill>
                  <a:latin typeface="Asap Condensed Bold"/>
                </a:rPr>
                <a:t>PRIVATE LLMs</a:t>
              </a:r>
            </a:p>
          </p:txBody>
        </p:sp>
        <p:sp>
          <p:nvSpPr>
            <p:cNvPr id="26" name="TextBox 10">
              <a:extLst>
                <a:ext uri="{FF2B5EF4-FFF2-40B4-BE49-F238E27FC236}">
                  <a16:creationId xmlns:a16="http://schemas.microsoft.com/office/drawing/2014/main" id="{2D4DD947-5DCF-B78D-1013-6AD5113971CF}"/>
                </a:ext>
              </a:extLst>
            </p:cNvPr>
            <p:cNvSpPr txBox="1"/>
            <p:nvPr/>
          </p:nvSpPr>
          <p:spPr>
            <a:xfrm>
              <a:off x="881211" y="3146413"/>
              <a:ext cx="2426221" cy="1538883"/>
            </a:xfrm>
            <a:prstGeom prst="rect">
              <a:avLst/>
            </a:prstGeom>
          </p:spPr>
          <p:txBody>
            <a:bodyPr wrap="square" lIns="0" tIns="0" rIns="0" bIns="0" rtlCol="0" anchor="t">
              <a:spAutoFit/>
            </a:bodyPr>
            <a:lstStyle/>
            <a:p>
              <a:pPr marL="0" lvl="0" indent="0" algn="ctr">
                <a:spcBef>
                  <a:spcPct val="0"/>
                </a:spcBef>
              </a:pPr>
              <a:r>
                <a:rPr lang="en-US" sz="2500" dirty="0">
                  <a:solidFill>
                    <a:srgbClr val="FFFFFF"/>
                  </a:solidFill>
                  <a:latin typeface="Asap Condensed Bold"/>
                </a:rPr>
                <a:t>Data Privacy</a:t>
              </a:r>
            </a:p>
            <a:p>
              <a:pPr marL="0" lvl="0" indent="0" algn="ctr">
                <a:spcBef>
                  <a:spcPct val="0"/>
                </a:spcBef>
              </a:pPr>
              <a:r>
                <a:rPr lang="en-US" sz="2500" u="none" strike="noStrike" dirty="0">
                  <a:solidFill>
                    <a:srgbClr val="FFFFFF"/>
                  </a:solidFill>
                  <a:latin typeface="Asap Condensed Bold"/>
                </a:rPr>
                <a:t>Compliance</a:t>
              </a:r>
            </a:p>
            <a:p>
              <a:pPr marL="0" lvl="0" indent="0" algn="ctr">
                <a:spcBef>
                  <a:spcPct val="0"/>
                </a:spcBef>
              </a:pPr>
              <a:r>
                <a:rPr lang="en-US" sz="2500" dirty="0">
                  <a:solidFill>
                    <a:srgbClr val="FFFFFF"/>
                  </a:solidFill>
                  <a:latin typeface="Asap Condensed Bold"/>
                </a:rPr>
                <a:t>Responsible AI</a:t>
              </a:r>
            </a:p>
            <a:p>
              <a:pPr marL="0" lvl="0" indent="0" algn="ctr">
                <a:spcBef>
                  <a:spcPct val="0"/>
                </a:spcBef>
              </a:pPr>
              <a:r>
                <a:rPr lang="en-US" sz="2500" u="none" strike="noStrike" dirty="0">
                  <a:solidFill>
                    <a:srgbClr val="FFFFFF"/>
                  </a:solidFill>
                  <a:latin typeface="Asap Condensed Bold"/>
                </a:rPr>
                <a:t>Customiz</a:t>
              </a:r>
              <a:r>
                <a:rPr lang="en-US" sz="2500" dirty="0">
                  <a:solidFill>
                    <a:srgbClr val="FFFFFF"/>
                  </a:solidFill>
                  <a:latin typeface="Asap Condensed Bold"/>
                </a:rPr>
                <a:t>ation</a:t>
              </a:r>
              <a:endParaRPr lang="en-US" sz="2500" u="none" strike="noStrike" dirty="0">
                <a:solidFill>
                  <a:srgbClr val="FFFFFF"/>
                </a:solidFill>
                <a:latin typeface="Asap Condensed Bold"/>
              </a:endParaRPr>
            </a:p>
          </p:txBody>
        </p:sp>
      </p:grpSp>
      <p:grpSp>
        <p:nvGrpSpPr>
          <p:cNvPr id="27" name="Group 26">
            <a:extLst>
              <a:ext uri="{FF2B5EF4-FFF2-40B4-BE49-F238E27FC236}">
                <a16:creationId xmlns:a16="http://schemas.microsoft.com/office/drawing/2014/main" id="{688C92CE-BF40-1A3F-55F5-89626BC317C5}"/>
              </a:ext>
            </a:extLst>
          </p:cNvPr>
          <p:cNvGrpSpPr/>
          <p:nvPr/>
        </p:nvGrpSpPr>
        <p:grpSpPr>
          <a:xfrm>
            <a:off x="10505599" y="1885130"/>
            <a:ext cx="3486092" cy="3077613"/>
            <a:chOff x="678252" y="2530714"/>
            <a:chExt cx="2832144" cy="2539303"/>
          </a:xfrm>
        </p:grpSpPr>
        <p:sp>
          <p:nvSpPr>
            <p:cNvPr id="28" name="Rounded Rectangle 27">
              <a:extLst>
                <a:ext uri="{FF2B5EF4-FFF2-40B4-BE49-F238E27FC236}">
                  <a16:creationId xmlns:a16="http://schemas.microsoft.com/office/drawing/2014/main" id="{ED6DFA4F-7C27-5828-06C6-E8A32F55E5BD}"/>
                </a:ext>
              </a:extLst>
            </p:cNvPr>
            <p:cNvSpPr/>
            <p:nvPr/>
          </p:nvSpPr>
          <p:spPr bwMode="auto">
            <a:xfrm>
              <a:off x="678254" y="2530714"/>
              <a:ext cx="2832142" cy="2030413"/>
            </a:xfrm>
            <a:prstGeom prst="roundRect">
              <a:avLst/>
            </a:prstGeom>
            <a:no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5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07FDBA02-ABC1-73E3-F4FA-B01ED5386940}"/>
                </a:ext>
              </a:extLst>
            </p:cNvPr>
            <p:cNvCxnSpPr>
              <a:cxnSpLocks/>
            </p:cNvCxnSpPr>
            <p:nvPr/>
          </p:nvCxnSpPr>
          <p:spPr>
            <a:xfrm>
              <a:off x="678252" y="2962793"/>
              <a:ext cx="2832143"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10">
              <a:extLst>
                <a:ext uri="{FF2B5EF4-FFF2-40B4-BE49-F238E27FC236}">
                  <a16:creationId xmlns:a16="http://schemas.microsoft.com/office/drawing/2014/main" id="{2D13C886-EF05-1182-4C63-5657529D9700}"/>
                </a:ext>
              </a:extLst>
            </p:cNvPr>
            <p:cNvSpPr txBox="1"/>
            <p:nvPr/>
          </p:nvSpPr>
          <p:spPr>
            <a:xfrm>
              <a:off x="881212" y="2603632"/>
              <a:ext cx="2426221" cy="384721"/>
            </a:xfrm>
            <a:prstGeom prst="rect">
              <a:avLst/>
            </a:prstGeom>
          </p:spPr>
          <p:txBody>
            <a:bodyPr wrap="square" lIns="0" tIns="0" rIns="0" bIns="0" rtlCol="0" anchor="t">
              <a:spAutoFit/>
            </a:bodyPr>
            <a:lstStyle/>
            <a:p>
              <a:pPr marL="0" lvl="0" indent="0" algn="ctr">
                <a:spcBef>
                  <a:spcPct val="0"/>
                </a:spcBef>
              </a:pPr>
              <a:r>
                <a:rPr lang="en-US" sz="2500" b="1" u="none" strike="noStrike" dirty="0">
                  <a:solidFill>
                    <a:srgbClr val="FFFFFF"/>
                  </a:solidFill>
                  <a:latin typeface="Asap Condensed Bold"/>
                </a:rPr>
                <a:t>ADAPTATION</a:t>
              </a:r>
            </a:p>
          </p:txBody>
        </p:sp>
        <p:sp>
          <p:nvSpPr>
            <p:cNvPr id="31" name="TextBox 10">
              <a:extLst>
                <a:ext uri="{FF2B5EF4-FFF2-40B4-BE49-F238E27FC236}">
                  <a16:creationId xmlns:a16="http://schemas.microsoft.com/office/drawing/2014/main" id="{E7D71CE1-7EB8-8B63-6FC8-03BFAD42179B}"/>
                </a:ext>
              </a:extLst>
            </p:cNvPr>
            <p:cNvSpPr txBox="1"/>
            <p:nvPr/>
          </p:nvSpPr>
          <p:spPr>
            <a:xfrm>
              <a:off x="881211" y="3146413"/>
              <a:ext cx="2426221" cy="1923604"/>
            </a:xfrm>
            <a:prstGeom prst="rect">
              <a:avLst/>
            </a:prstGeom>
          </p:spPr>
          <p:txBody>
            <a:bodyPr wrap="square" lIns="0" tIns="0" rIns="0" bIns="0" rtlCol="0" anchor="t">
              <a:spAutoFit/>
            </a:bodyPr>
            <a:lstStyle/>
            <a:p>
              <a:pPr marL="0" lvl="0" indent="0" algn="ctr">
                <a:spcBef>
                  <a:spcPct val="0"/>
                </a:spcBef>
              </a:pPr>
              <a:r>
                <a:rPr lang="en-US" sz="2500" u="none" strike="noStrike" dirty="0">
                  <a:solidFill>
                    <a:srgbClr val="FFFFFF"/>
                  </a:solidFill>
                  <a:latin typeface="Asap Condensed Bold"/>
                </a:rPr>
                <a:t>Active learning</a:t>
              </a:r>
            </a:p>
            <a:p>
              <a:pPr marL="0" lvl="0" indent="0" algn="ctr">
                <a:spcBef>
                  <a:spcPct val="0"/>
                </a:spcBef>
              </a:pPr>
              <a:r>
                <a:rPr lang="en-US" sz="2500" dirty="0">
                  <a:solidFill>
                    <a:srgbClr val="FFFFFF"/>
                  </a:solidFill>
                  <a:latin typeface="Asap Condensed Bold"/>
                </a:rPr>
                <a:t>Retraining - Model inference</a:t>
              </a:r>
            </a:p>
            <a:p>
              <a:pPr marL="0" lvl="0" indent="0" algn="ctr">
                <a:spcBef>
                  <a:spcPct val="0"/>
                </a:spcBef>
              </a:pPr>
              <a:r>
                <a:rPr lang="en-US" sz="2500" u="none" strike="noStrike" dirty="0">
                  <a:solidFill>
                    <a:srgbClr val="FFFFFF"/>
                  </a:solidFill>
                  <a:latin typeface="Asap Condensed Bold"/>
                </a:rPr>
                <a:t>Data Augmentation</a:t>
              </a:r>
            </a:p>
          </p:txBody>
        </p:sp>
      </p:grpSp>
    </p:spTree>
    <p:extLst>
      <p:ext uri="{BB962C8B-B14F-4D97-AF65-F5344CB8AC3E}">
        <p14:creationId xmlns:p14="http://schemas.microsoft.com/office/powerpoint/2010/main" val="435010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sz="1500"/>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sz="1500"/>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95" name="TextBox 10">
            <a:extLst>
              <a:ext uri="{FF2B5EF4-FFF2-40B4-BE49-F238E27FC236}">
                <a16:creationId xmlns:a16="http://schemas.microsoft.com/office/drawing/2014/main" id="{F6A65206-4749-2128-520A-75B50BF51527}"/>
              </a:ext>
            </a:extLst>
          </p:cNvPr>
          <p:cNvSpPr txBox="1"/>
          <p:nvPr/>
        </p:nvSpPr>
        <p:spPr>
          <a:xfrm>
            <a:off x="3262097" y="509499"/>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dirty="0">
                <a:solidFill>
                  <a:srgbClr val="FFFFFF"/>
                </a:solidFill>
                <a:latin typeface="Asap Condensed Bold"/>
              </a:rPr>
              <a:t>AZURE CAPABILITIES</a:t>
            </a:r>
            <a:endParaRPr lang="en-US" sz="4000" b="1" u="none" strike="noStrike" dirty="0">
              <a:solidFill>
                <a:srgbClr val="FFFFFF"/>
              </a:solidFill>
              <a:latin typeface="Asap Condensed Bold"/>
            </a:endParaRPr>
          </a:p>
        </p:txBody>
      </p:sp>
      <p:pic>
        <p:nvPicPr>
          <p:cNvPr id="1026" name="Picture 2" descr="Azure Cognitive Service for Language | by Valentina Alto | Microsoft Azure  | Medium">
            <a:extLst>
              <a:ext uri="{FF2B5EF4-FFF2-40B4-BE49-F238E27FC236}">
                <a16:creationId xmlns:a16="http://schemas.microsoft.com/office/drawing/2014/main" id="{0332FCD4-2DBA-FCC6-BEFF-F97A99CA1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501" y="2010922"/>
            <a:ext cx="9400478" cy="451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781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sz="1500"/>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sz="1500"/>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95" name="TextBox 10">
            <a:extLst>
              <a:ext uri="{FF2B5EF4-FFF2-40B4-BE49-F238E27FC236}">
                <a16:creationId xmlns:a16="http://schemas.microsoft.com/office/drawing/2014/main" id="{F6A65206-4749-2128-520A-75B50BF51527}"/>
              </a:ext>
            </a:extLst>
          </p:cNvPr>
          <p:cNvSpPr txBox="1"/>
          <p:nvPr/>
        </p:nvSpPr>
        <p:spPr>
          <a:xfrm>
            <a:off x="3262097" y="509499"/>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dirty="0">
                <a:solidFill>
                  <a:srgbClr val="FFFFFF"/>
                </a:solidFill>
                <a:latin typeface="Asap Condensed Bold"/>
              </a:rPr>
              <a:t>AZURE CAPABILITIES</a:t>
            </a:r>
            <a:endParaRPr lang="en-US" sz="4000" b="1" u="none" strike="noStrike" dirty="0">
              <a:solidFill>
                <a:srgbClr val="FFFFFF"/>
              </a:solidFill>
              <a:latin typeface="Asap Condensed Bold"/>
            </a:endParaRPr>
          </a:p>
        </p:txBody>
      </p:sp>
      <p:pic>
        <p:nvPicPr>
          <p:cNvPr id="5122" name="Picture 2" descr="A window for a model catalog showing various models">
            <a:extLst>
              <a:ext uri="{FF2B5EF4-FFF2-40B4-BE49-F238E27FC236}">
                <a16:creationId xmlns:a16="http://schemas.microsoft.com/office/drawing/2014/main" id="{0E7D960C-1AC9-58EB-EAF6-60EF5C112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937" y="1625290"/>
            <a:ext cx="9935325" cy="558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2625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sz="1500"/>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sz="1500"/>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95" name="TextBox 10">
            <a:extLst>
              <a:ext uri="{FF2B5EF4-FFF2-40B4-BE49-F238E27FC236}">
                <a16:creationId xmlns:a16="http://schemas.microsoft.com/office/drawing/2014/main" id="{F6A65206-4749-2128-520A-75B50BF51527}"/>
              </a:ext>
            </a:extLst>
          </p:cNvPr>
          <p:cNvSpPr txBox="1"/>
          <p:nvPr/>
        </p:nvSpPr>
        <p:spPr>
          <a:xfrm>
            <a:off x="3262097" y="509499"/>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dirty="0">
                <a:solidFill>
                  <a:srgbClr val="FFFFFF"/>
                </a:solidFill>
                <a:latin typeface="Asap Condensed Bold"/>
              </a:rPr>
              <a:t>AZURE CAPABILITIES</a:t>
            </a:r>
            <a:endParaRPr lang="en-US" sz="4000" b="1" u="none" strike="noStrike" dirty="0">
              <a:solidFill>
                <a:srgbClr val="FFFFFF"/>
              </a:solidFill>
              <a:latin typeface="Asap Condensed Bold"/>
            </a:endParaRPr>
          </a:p>
        </p:txBody>
      </p:sp>
      <p:pic>
        <p:nvPicPr>
          <p:cNvPr id="2050" name="Picture 2" descr="Azure OpenAI">
            <a:extLst>
              <a:ext uri="{FF2B5EF4-FFF2-40B4-BE49-F238E27FC236}">
                <a16:creationId xmlns:a16="http://schemas.microsoft.com/office/drawing/2014/main" id="{F1CF3FCD-6FC0-3206-B9EF-EF88E4FB2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360" y="1653276"/>
            <a:ext cx="7408880" cy="553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643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FF59F8A1-5C24-7317-5BB8-4251AF62EBDF}"/>
              </a:ext>
            </a:extLst>
          </p:cNvPr>
          <p:cNvGrpSpPr/>
          <p:nvPr/>
        </p:nvGrpSpPr>
        <p:grpSpPr>
          <a:xfrm>
            <a:off x="-290657" y="1045776"/>
            <a:ext cx="824761" cy="827905"/>
            <a:chOff x="0" y="0"/>
            <a:chExt cx="812800" cy="812800"/>
          </a:xfrm>
        </p:grpSpPr>
        <p:sp>
          <p:nvSpPr>
            <p:cNvPr id="39" name="Freeform 24">
              <a:extLst>
                <a:ext uri="{FF2B5EF4-FFF2-40B4-BE49-F238E27FC236}">
                  <a16:creationId xmlns:a16="http://schemas.microsoft.com/office/drawing/2014/main" id="{4EA5C731-7861-8F68-653D-635557E0A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0" name="TextBox 25">
              <a:extLst>
                <a:ext uri="{FF2B5EF4-FFF2-40B4-BE49-F238E27FC236}">
                  <a16:creationId xmlns:a16="http://schemas.microsoft.com/office/drawing/2014/main" id="{F581A3FF-B8F4-4483-094B-6EE18418CF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1" name="Group 29">
            <a:extLst>
              <a:ext uri="{FF2B5EF4-FFF2-40B4-BE49-F238E27FC236}">
                <a16:creationId xmlns:a16="http://schemas.microsoft.com/office/drawing/2014/main" id="{61065EAC-FCF7-7CD6-93E8-5BE334742649}"/>
              </a:ext>
            </a:extLst>
          </p:cNvPr>
          <p:cNvGrpSpPr/>
          <p:nvPr/>
        </p:nvGrpSpPr>
        <p:grpSpPr>
          <a:xfrm>
            <a:off x="-1041472" y="7339523"/>
            <a:ext cx="2560196" cy="2735973"/>
            <a:chOff x="0" y="0"/>
            <a:chExt cx="812800" cy="812800"/>
          </a:xfrm>
        </p:grpSpPr>
        <p:sp>
          <p:nvSpPr>
            <p:cNvPr id="42" name="Freeform 30">
              <a:extLst>
                <a:ext uri="{FF2B5EF4-FFF2-40B4-BE49-F238E27FC236}">
                  <a16:creationId xmlns:a16="http://schemas.microsoft.com/office/drawing/2014/main" id="{3B1A6EC7-339F-990D-67BD-93B4D5AD11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US" sz="1500"/>
            </a:p>
          </p:txBody>
        </p:sp>
        <p:sp>
          <p:nvSpPr>
            <p:cNvPr id="43" name="TextBox 31">
              <a:extLst>
                <a:ext uri="{FF2B5EF4-FFF2-40B4-BE49-F238E27FC236}">
                  <a16:creationId xmlns:a16="http://schemas.microsoft.com/office/drawing/2014/main" id="{0899E93B-A39B-740B-8942-CE35406A5C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4" name="Group 26">
            <a:extLst>
              <a:ext uri="{FF2B5EF4-FFF2-40B4-BE49-F238E27FC236}">
                <a16:creationId xmlns:a16="http://schemas.microsoft.com/office/drawing/2014/main" id="{8BE48A01-F59A-52DA-5656-53B38C52949C}"/>
              </a:ext>
            </a:extLst>
          </p:cNvPr>
          <p:cNvGrpSpPr/>
          <p:nvPr/>
        </p:nvGrpSpPr>
        <p:grpSpPr>
          <a:xfrm rot="-10106257">
            <a:off x="353676" y="-589346"/>
            <a:ext cx="4277818" cy="1581114"/>
            <a:chOff x="76200" y="-865360"/>
            <a:chExt cx="4334219" cy="1601960"/>
          </a:xfrm>
        </p:grpSpPr>
        <p:sp>
          <p:nvSpPr>
            <p:cNvPr id="45" name="Freeform 27">
              <a:extLst>
                <a:ext uri="{FF2B5EF4-FFF2-40B4-BE49-F238E27FC236}">
                  <a16:creationId xmlns:a16="http://schemas.microsoft.com/office/drawing/2014/main" id="{FE5758CD-7589-5C6B-859C-3A2B6AE09181}"/>
                </a:ext>
              </a:extLst>
            </p:cNvPr>
            <p:cNvSpPr/>
            <p:nvPr/>
          </p:nvSpPr>
          <p:spPr>
            <a:xfrm>
              <a:off x="3597619" y="-865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US" sz="1500"/>
            </a:p>
          </p:txBody>
        </p:sp>
        <p:sp>
          <p:nvSpPr>
            <p:cNvPr id="46" name="TextBox 28">
              <a:extLst>
                <a:ext uri="{FF2B5EF4-FFF2-40B4-BE49-F238E27FC236}">
                  <a16:creationId xmlns:a16="http://schemas.microsoft.com/office/drawing/2014/main" id="{DB3FED24-F453-D030-063A-00E79715AB8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grpSp>
        <p:nvGrpSpPr>
          <p:cNvPr id="47" name="Group 23">
            <a:extLst>
              <a:ext uri="{FF2B5EF4-FFF2-40B4-BE49-F238E27FC236}">
                <a16:creationId xmlns:a16="http://schemas.microsoft.com/office/drawing/2014/main" id="{952CBDB6-58AB-D7EC-3E0D-DCD1CFA2410A}"/>
              </a:ext>
            </a:extLst>
          </p:cNvPr>
          <p:cNvGrpSpPr/>
          <p:nvPr/>
        </p:nvGrpSpPr>
        <p:grpSpPr>
          <a:xfrm>
            <a:off x="16004982" y="5666379"/>
            <a:ext cx="1023862" cy="1023862"/>
            <a:chOff x="0" y="0"/>
            <a:chExt cx="812800" cy="812800"/>
          </a:xfrm>
        </p:grpSpPr>
        <p:sp>
          <p:nvSpPr>
            <p:cNvPr id="48" name="Freeform 24">
              <a:extLst>
                <a:ext uri="{FF2B5EF4-FFF2-40B4-BE49-F238E27FC236}">
                  <a16:creationId xmlns:a16="http://schemas.microsoft.com/office/drawing/2014/main" id="{019B1EC8-E7AC-4776-466F-328460FEC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US" sz="1500"/>
            </a:p>
          </p:txBody>
        </p:sp>
        <p:sp>
          <p:nvSpPr>
            <p:cNvPr id="49" name="TextBox 25">
              <a:extLst>
                <a:ext uri="{FF2B5EF4-FFF2-40B4-BE49-F238E27FC236}">
                  <a16:creationId xmlns:a16="http://schemas.microsoft.com/office/drawing/2014/main" id="{BBFFA665-BD2B-811B-BADF-00B079DF0C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500"/>
            </a:p>
          </p:txBody>
        </p:sp>
      </p:grpSp>
      <p:sp>
        <p:nvSpPr>
          <p:cNvPr id="5" name="AutoShape 8"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AA63F156-AD83-E6FA-849F-AAF5ED11226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6" name="AutoShape 10"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005209F0-9374-69B2-B981-4DE2C68F2DB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7" name="AutoShape 12" descr="RNN v/s LSTM. a: RNNs use their internal state (memory) to process sequences of inputs, b: Long Short-Term Memory (LSTM) network is a varient of RNN, with addtional long term memory to remember past data.">
            <a:extLst>
              <a:ext uri="{FF2B5EF4-FFF2-40B4-BE49-F238E27FC236}">
                <a16:creationId xmlns:a16="http://schemas.microsoft.com/office/drawing/2014/main" id="{85187BD5-FE83-7F21-DB53-9884FF3DF4A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00"/>
          </a:p>
        </p:txBody>
      </p:sp>
      <p:sp>
        <p:nvSpPr>
          <p:cNvPr id="95" name="TextBox 10">
            <a:extLst>
              <a:ext uri="{FF2B5EF4-FFF2-40B4-BE49-F238E27FC236}">
                <a16:creationId xmlns:a16="http://schemas.microsoft.com/office/drawing/2014/main" id="{F6A65206-4749-2128-520A-75B50BF51527}"/>
              </a:ext>
            </a:extLst>
          </p:cNvPr>
          <p:cNvSpPr txBox="1"/>
          <p:nvPr/>
        </p:nvSpPr>
        <p:spPr>
          <a:xfrm>
            <a:off x="3262097" y="509499"/>
            <a:ext cx="7801405" cy="529760"/>
          </a:xfrm>
          <a:prstGeom prst="rect">
            <a:avLst/>
          </a:prstGeom>
        </p:spPr>
        <p:txBody>
          <a:bodyPr wrap="square" lIns="0" tIns="0" rIns="0" bIns="0" rtlCol="0" anchor="t">
            <a:spAutoFit/>
          </a:bodyPr>
          <a:lstStyle/>
          <a:p>
            <a:pPr marL="0" lvl="0" indent="0" algn="ctr">
              <a:lnSpc>
                <a:spcPts val="4134"/>
              </a:lnSpc>
              <a:spcBef>
                <a:spcPct val="0"/>
              </a:spcBef>
            </a:pPr>
            <a:r>
              <a:rPr lang="en-US" sz="4000" b="1" dirty="0">
                <a:solidFill>
                  <a:srgbClr val="FFFFFF"/>
                </a:solidFill>
                <a:latin typeface="Asap Condensed Bold"/>
              </a:rPr>
              <a:t>AZURE CAPABILITIES</a:t>
            </a:r>
            <a:endParaRPr lang="en-US" sz="4000" b="1" u="none" strike="noStrike" dirty="0">
              <a:solidFill>
                <a:srgbClr val="FFFFFF"/>
              </a:solidFill>
              <a:latin typeface="Asap Condensed Bold"/>
            </a:endParaRPr>
          </a:p>
        </p:txBody>
      </p:sp>
      <p:pic>
        <p:nvPicPr>
          <p:cNvPr id="4098" name="Picture 2" descr="Bing Chat is now “Microsoft Copilot” in potentially confusing rebranding  move | Ars Technica">
            <a:extLst>
              <a:ext uri="{FF2B5EF4-FFF2-40B4-BE49-F238E27FC236}">
                <a16:creationId xmlns:a16="http://schemas.microsoft.com/office/drawing/2014/main" id="{E65FAF48-5855-4045-CC1E-C69BC59F4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593" y="1450395"/>
            <a:ext cx="7410411" cy="593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7700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02271A80-09BE-B77E-4AAE-F3446D014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70" y="933918"/>
            <a:ext cx="9203465" cy="517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4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572302" y="854829"/>
            <a:ext cx="5908937" cy="494302"/>
          </a:xfrm>
          <a:prstGeom prst="rect">
            <a:avLst/>
          </a:prstGeom>
        </p:spPr>
        <p:txBody>
          <a:bodyPr wrap="square" lIns="0" tIns="0" rIns="0" bIns="0" rtlCol="0" anchor="t">
            <a:spAutoFit/>
          </a:bodyPr>
          <a:lstStyle/>
          <a:p>
            <a:pPr marL="0" lvl="0" indent="0" algn="ctr">
              <a:lnSpc>
                <a:spcPts val="4134"/>
              </a:lnSpc>
              <a:spcBef>
                <a:spcPct val="0"/>
              </a:spcBef>
            </a:pPr>
            <a:r>
              <a:rPr lang="en-US" sz="3000" b="1" u="none" strike="noStrike" dirty="0">
                <a:solidFill>
                  <a:srgbClr val="FFFFFF"/>
                </a:solidFill>
                <a:latin typeface="Asap Condensed Bold"/>
              </a:rPr>
              <a:t>ARTIFICIAL GENERAL INTELLIGENCE </a:t>
            </a:r>
          </a:p>
        </p:txBody>
      </p:sp>
      <p:sp>
        <p:nvSpPr>
          <p:cNvPr id="6" name="TextBox 5">
            <a:extLst>
              <a:ext uri="{FF2B5EF4-FFF2-40B4-BE49-F238E27FC236}">
                <a16:creationId xmlns:a16="http://schemas.microsoft.com/office/drawing/2014/main" id="{C7EC756A-CB18-38E4-4901-8AECB645461A}"/>
              </a:ext>
            </a:extLst>
          </p:cNvPr>
          <p:cNvSpPr txBox="1"/>
          <p:nvPr/>
        </p:nvSpPr>
        <p:spPr>
          <a:xfrm>
            <a:off x="671246" y="1983960"/>
            <a:ext cx="5310553" cy="2130840"/>
          </a:xfrm>
          <a:prstGeom prst="rect">
            <a:avLst/>
          </a:prstGeom>
          <a:noFill/>
        </p:spPr>
        <p:txBody>
          <a:bodyPr wrap="square">
            <a:spAutoFit/>
          </a:bodyPr>
          <a:lstStyle/>
          <a:p>
            <a:pPr algn="ctr">
              <a:lnSpc>
                <a:spcPts val="4134"/>
              </a:lnSpc>
              <a:spcBef>
                <a:spcPct val="0"/>
              </a:spcBef>
            </a:pPr>
            <a:r>
              <a:rPr lang="en-US" sz="2000" dirty="0">
                <a:solidFill>
                  <a:srgbClr val="FFFFFF"/>
                </a:solidFill>
                <a:latin typeface="Asap Condensed Bold"/>
              </a:rPr>
              <a:t>Known as Strong AI , that can perform any intellectual task, with human-like intelligence &amp; ability to learn</a:t>
            </a:r>
          </a:p>
          <a:p>
            <a:pPr algn="ctr">
              <a:lnSpc>
                <a:spcPts val="4134"/>
              </a:lnSpc>
              <a:spcBef>
                <a:spcPct val="0"/>
              </a:spcBef>
            </a:pPr>
            <a:endParaRPr lang="en-US" sz="2000" dirty="0">
              <a:solidFill>
                <a:srgbClr val="FFFFFF"/>
              </a:solidFill>
              <a:latin typeface="Source Sans Pro" panose="020B0503030403020204" pitchFamily="34" charset="0"/>
              <a:ea typeface="Source Sans Pro" panose="020B0503030403020204" pitchFamily="34" charset="0"/>
            </a:endParaRPr>
          </a:p>
        </p:txBody>
      </p:sp>
      <p:sp>
        <p:nvSpPr>
          <p:cNvPr id="4" name="Freeform 9">
            <a:extLst>
              <a:ext uri="{FF2B5EF4-FFF2-40B4-BE49-F238E27FC236}">
                <a16:creationId xmlns:a16="http://schemas.microsoft.com/office/drawing/2014/main" id="{B0AF0A7D-96F2-8152-17EB-F5202CDBE91D}"/>
              </a:ext>
            </a:extLst>
          </p:cNvPr>
          <p:cNvSpPr/>
          <p:nvPr/>
        </p:nvSpPr>
        <p:spPr>
          <a:xfrm>
            <a:off x="6761107" y="944038"/>
            <a:ext cx="6397332" cy="6114683"/>
          </a:xfrm>
          <a:custGeom>
            <a:avLst/>
            <a:gdLst/>
            <a:ahLst/>
            <a:cxnLst/>
            <a:rect l="l" t="t" r="r" b="b"/>
            <a:pathLst>
              <a:path w="14847969" h="10287000">
                <a:moveTo>
                  <a:pt x="0" y="0"/>
                </a:moveTo>
                <a:lnTo>
                  <a:pt x="14847969" y="0"/>
                </a:lnTo>
                <a:lnTo>
                  <a:pt x="14847969" y="10287000"/>
                </a:lnTo>
                <a:lnTo>
                  <a:pt x="0" y="10287000"/>
                </a:lnTo>
                <a:lnTo>
                  <a:pt x="0" y="0"/>
                </a:lnTo>
                <a:close/>
              </a:path>
            </a:pathLst>
          </a:custGeom>
          <a:blipFill>
            <a:blip r:embed="rId2"/>
            <a:stretch>
              <a:fillRect l="-4268" r="-98"/>
            </a:stretch>
          </a:blipFill>
        </p:spPr>
        <p:txBody>
          <a:bodyPr/>
          <a:lstStyle/>
          <a:p>
            <a:endParaRPr lang="en-US"/>
          </a:p>
        </p:txBody>
      </p:sp>
      <p:pic>
        <p:nvPicPr>
          <p:cNvPr id="12" name="Picture 11" descr="A white robot with black eyes&#10;&#10;Description automatically generated">
            <a:extLst>
              <a:ext uri="{FF2B5EF4-FFF2-40B4-BE49-F238E27FC236}">
                <a16:creationId xmlns:a16="http://schemas.microsoft.com/office/drawing/2014/main" id="{DB4CA79D-EF1C-2323-0BA5-EF5A1941E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78" y="4114800"/>
            <a:ext cx="1715115" cy="2172479"/>
          </a:xfrm>
          <a:prstGeom prst="rect">
            <a:avLst/>
          </a:prstGeom>
        </p:spPr>
      </p:pic>
      <p:pic>
        <p:nvPicPr>
          <p:cNvPr id="1030" name="Picture 6" descr="50,050 Natural Language Processing Nlp Icons - Free in SVG, PNG, ICO -  IconScout">
            <a:extLst>
              <a:ext uri="{FF2B5EF4-FFF2-40B4-BE49-F238E27FC236}">
                <a16:creationId xmlns:a16="http://schemas.microsoft.com/office/drawing/2014/main" id="{79280B31-ADB7-15EC-5970-C1C5734B0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433" y="6022911"/>
            <a:ext cx="1715115" cy="17151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4B50D43-2DBD-B8F6-2DD1-E177CF730125}"/>
              </a:ext>
            </a:extLst>
          </p:cNvPr>
          <p:cNvPicPr>
            <a:picLocks noChangeAspect="1"/>
          </p:cNvPicPr>
          <p:nvPr/>
        </p:nvPicPr>
        <p:blipFill>
          <a:blip r:embed="rId5"/>
          <a:stretch>
            <a:fillRect/>
          </a:stretch>
        </p:blipFill>
        <p:spPr>
          <a:xfrm>
            <a:off x="4054811" y="4182850"/>
            <a:ext cx="2062928" cy="1961472"/>
          </a:xfrm>
          <a:prstGeom prst="rect">
            <a:avLst/>
          </a:prstGeom>
        </p:spPr>
      </p:pic>
    </p:spTree>
    <p:extLst>
      <p:ext uri="{BB962C8B-B14F-4D97-AF65-F5344CB8AC3E}">
        <p14:creationId xmlns:p14="http://schemas.microsoft.com/office/powerpoint/2010/main" val="3882552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bot standing in a room&#10;&#10;Description automatically generated">
            <a:extLst>
              <a:ext uri="{FF2B5EF4-FFF2-40B4-BE49-F238E27FC236}">
                <a16:creationId xmlns:a16="http://schemas.microsoft.com/office/drawing/2014/main" id="{3F2123B3-A811-A513-2A4B-4104D348C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049" y="629115"/>
            <a:ext cx="4899819" cy="4899819"/>
          </a:xfrm>
          <a:prstGeom prst="rect">
            <a:avLst/>
          </a:prstGeom>
        </p:spPr>
      </p:pic>
      <p:pic>
        <p:nvPicPr>
          <p:cNvPr id="4" name="Picture 15">
            <a:extLst>
              <a:ext uri="{FF2B5EF4-FFF2-40B4-BE49-F238E27FC236}">
                <a16:creationId xmlns:a16="http://schemas.microsoft.com/office/drawing/2014/main" id="{9C01E284-D58A-0551-C393-D25187D89A60}"/>
              </a:ext>
            </a:extLst>
          </p:cNvPr>
          <p:cNvPicPr>
            <a:picLocks noChangeAspect="1"/>
          </p:cNvPicPr>
          <p:nvPr/>
        </p:nvPicPr>
        <p:blipFill>
          <a:blip r:embed="rId3"/>
          <a:srcRect/>
          <a:stretch>
            <a:fillRect/>
          </a:stretch>
        </p:blipFill>
        <p:spPr>
          <a:xfrm>
            <a:off x="9183029" y="528754"/>
            <a:ext cx="3756989" cy="4255120"/>
          </a:xfrm>
          <a:prstGeom prst="rect">
            <a:avLst/>
          </a:prstGeom>
        </p:spPr>
      </p:pic>
      <p:sp>
        <p:nvSpPr>
          <p:cNvPr id="5" name="Freeform 14">
            <a:extLst>
              <a:ext uri="{FF2B5EF4-FFF2-40B4-BE49-F238E27FC236}">
                <a16:creationId xmlns:a16="http://schemas.microsoft.com/office/drawing/2014/main" id="{B969AE03-AB05-B15A-31B5-1735DA2BB6DF}"/>
              </a:ext>
            </a:extLst>
          </p:cNvPr>
          <p:cNvSpPr/>
          <p:nvPr/>
        </p:nvSpPr>
        <p:spPr>
          <a:xfrm>
            <a:off x="7315200" y="5894348"/>
            <a:ext cx="2985739" cy="1806498"/>
          </a:xfrm>
          <a:custGeom>
            <a:avLst/>
            <a:gdLst/>
            <a:ahLst/>
            <a:cxnLst/>
            <a:rect l="l" t="t" r="r" b="b"/>
            <a:pathLst>
              <a:path w="3650997" h="2283532">
                <a:moveTo>
                  <a:pt x="0" y="0"/>
                </a:moveTo>
                <a:lnTo>
                  <a:pt x="3650997" y="0"/>
                </a:lnTo>
                <a:lnTo>
                  <a:pt x="3650997" y="2283532"/>
                </a:lnTo>
                <a:lnTo>
                  <a:pt x="0" y="22835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10">
            <a:extLst>
              <a:ext uri="{FF2B5EF4-FFF2-40B4-BE49-F238E27FC236}">
                <a16:creationId xmlns:a16="http://schemas.microsoft.com/office/drawing/2014/main" id="{286DB8CF-2EBD-7499-1339-38287E6471DE}"/>
              </a:ext>
            </a:extLst>
          </p:cNvPr>
          <p:cNvSpPr txBox="1"/>
          <p:nvPr/>
        </p:nvSpPr>
        <p:spPr>
          <a:xfrm>
            <a:off x="524107" y="5988204"/>
            <a:ext cx="6556917" cy="529760"/>
          </a:xfrm>
          <a:prstGeom prst="rect">
            <a:avLst/>
          </a:prstGeom>
        </p:spPr>
        <p:txBody>
          <a:bodyPr wrap="square" lIns="0" tIns="0" rIns="0" bIns="0" rtlCol="0" anchor="t">
            <a:spAutoFit/>
          </a:bodyPr>
          <a:lstStyle/>
          <a:p>
            <a:pPr marL="0" lvl="0" indent="0" algn="ctr">
              <a:lnSpc>
                <a:spcPts val="4134"/>
              </a:lnSpc>
              <a:spcBef>
                <a:spcPct val="0"/>
              </a:spcBef>
            </a:pPr>
            <a:r>
              <a:rPr lang="en-US" sz="3500" b="1" u="none" strike="noStrike" dirty="0">
                <a:solidFill>
                  <a:srgbClr val="FFFFFF"/>
                </a:solidFill>
                <a:latin typeface="Asap Condensed Bold"/>
              </a:rPr>
              <a:t>HUGE BYTES OF GRATITUDE Y’ALL !!</a:t>
            </a:r>
          </a:p>
        </p:txBody>
      </p:sp>
      <p:sp>
        <p:nvSpPr>
          <p:cNvPr id="7" name="TextBox 10">
            <a:extLst>
              <a:ext uri="{FF2B5EF4-FFF2-40B4-BE49-F238E27FC236}">
                <a16:creationId xmlns:a16="http://schemas.microsoft.com/office/drawing/2014/main" id="{50D00E2E-77A4-D64B-CB6E-57A33A50D475}"/>
              </a:ext>
            </a:extLst>
          </p:cNvPr>
          <p:cNvSpPr txBox="1"/>
          <p:nvPr/>
        </p:nvSpPr>
        <p:spPr>
          <a:xfrm>
            <a:off x="11713384" y="629115"/>
            <a:ext cx="1226634" cy="1051570"/>
          </a:xfrm>
          <a:prstGeom prst="rect">
            <a:avLst/>
          </a:prstGeom>
        </p:spPr>
        <p:txBody>
          <a:bodyPr wrap="square" lIns="0" tIns="0" rIns="0" bIns="0" rtlCol="0" anchor="t">
            <a:spAutoFit/>
          </a:bodyPr>
          <a:lstStyle/>
          <a:p>
            <a:pPr marL="0" lvl="0" indent="0" algn="ctr">
              <a:lnSpc>
                <a:spcPts val="4134"/>
              </a:lnSpc>
              <a:spcBef>
                <a:spcPct val="0"/>
              </a:spcBef>
            </a:pPr>
            <a:r>
              <a:rPr lang="en-US" sz="3500" b="1" dirty="0">
                <a:solidFill>
                  <a:srgbClr val="FFFFFF"/>
                </a:solidFill>
                <a:latin typeface="Asap Condensed Bold"/>
              </a:rPr>
              <a:t>LET’S AI IT</a:t>
            </a:r>
            <a:endParaRPr lang="en-US" sz="3500" b="1" u="none" strike="noStrike" dirty="0">
              <a:solidFill>
                <a:srgbClr val="FFFFFF"/>
              </a:solidFill>
              <a:latin typeface="Asap Condensed Bold"/>
            </a:endParaRPr>
          </a:p>
        </p:txBody>
      </p:sp>
    </p:spTree>
    <p:extLst>
      <p:ext uri="{BB962C8B-B14F-4D97-AF65-F5344CB8AC3E}">
        <p14:creationId xmlns:p14="http://schemas.microsoft.com/office/powerpoint/2010/main" val="3305486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profile image">
            <a:extLst>
              <a:ext uri="{FF2B5EF4-FFF2-40B4-BE49-F238E27FC236}">
                <a16:creationId xmlns:a16="http://schemas.microsoft.com/office/drawing/2014/main" id="{ECC152CA-48DB-4332-FA06-9BBF8A3A5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403" y="1002346"/>
            <a:ext cx="3804792" cy="3804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0">
            <a:extLst>
              <a:ext uri="{FF2B5EF4-FFF2-40B4-BE49-F238E27FC236}">
                <a16:creationId xmlns:a16="http://schemas.microsoft.com/office/drawing/2014/main" id="{3C12299A-3ED1-A902-4A7F-5D6FD7180CC9}"/>
              </a:ext>
            </a:extLst>
          </p:cNvPr>
          <p:cNvSpPr txBox="1"/>
          <p:nvPr/>
        </p:nvSpPr>
        <p:spPr>
          <a:xfrm>
            <a:off x="6933202" y="1258151"/>
            <a:ext cx="4910376" cy="563616"/>
          </a:xfrm>
          <a:prstGeom prst="rect">
            <a:avLst/>
          </a:prstGeom>
        </p:spPr>
        <p:txBody>
          <a:bodyPr wrap="square" lIns="0" tIns="0" rIns="0" bIns="0" rtlCol="0" anchor="t">
            <a:spAutoFit/>
          </a:bodyPr>
          <a:lstStyle/>
          <a:p>
            <a:pPr marL="0" lvl="0" indent="0" algn="ctr">
              <a:lnSpc>
                <a:spcPts val="4134"/>
              </a:lnSpc>
              <a:spcBef>
                <a:spcPct val="0"/>
              </a:spcBef>
            </a:pPr>
            <a:r>
              <a:rPr lang="en-US" sz="5000" b="1" u="none" strike="noStrike" dirty="0">
                <a:solidFill>
                  <a:srgbClr val="FFFFFF"/>
                </a:solidFill>
                <a:latin typeface="Asap Condensed Bold"/>
              </a:rPr>
              <a:t>HEMAPRIYA N</a:t>
            </a:r>
          </a:p>
        </p:txBody>
      </p:sp>
      <p:pic>
        <p:nvPicPr>
          <p:cNvPr id="2" name="Picture 1">
            <a:extLst>
              <a:ext uri="{FF2B5EF4-FFF2-40B4-BE49-F238E27FC236}">
                <a16:creationId xmlns:a16="http://schemas.microsoft.com/office/drawing/2014/main" id="{582A80D7-A666-B477-ACC8-2B5211338D46}"/>
              </a:ext>
            </a:extLst>
          </p:cNvPr>
          <p:cNvPicPr>
            <a:picLocks noChangeAspect="1"/>
          </p:cNvPicPr>
          <p:nvPr/>
        </p:nvPicPr>
        <p:blipFill>
          <a:blip r:embed="rId3"/>
          <a:stretch>
            <a:fillRect/>
          </a:stretch>
        </p:blipFill>
        <p:spPr>
          <a:xfrm>
            <a:off x="6052414" y="3529623"/>
            <a:ext cx="6313088" cy="889000"/>
          </a:xfrm>
          <a:prstGeom prst="rect">
            <a:avLst/>
          </a:prstGeom>
        </p:spPr>
      </p:pic>
      <p:pic>
        <p:nvPicPr>
          <p:cNvPr id="7" name="Picture 6" descr="A qr code with a letter x&#10;&#10;Description automatically generated">
            <a:extLst>
              <a:ext uri="{FF2B5EF4-FFF2-40B4-BE49-F238E27FC236}">
                <a16:creationId xmlns:a16="http://schemas.microsoft.com/office/drawing/2014/main" id="{ED9CAD79-E518-89DB-33EC-FE3BBA7E3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5369" y="2302217"/>
            <a:ext cx="3625166" cy="3625166"/>
          </a:xfrm>
          <a:prstGeom prst="rect">
            <a:avLst/>
          </a:prstGeom>
        </p:spPr>
      </p:pic>
      <p:pic>
        <p:nvPicPr>
          <p:cNvPr id="9" name="Picture 8" descr="A qr code with a blue and white logo&#10;&#10;Description automatically generated">
            <a:extLst>
              <a:ext uri="{FF2B5EF4-FFF2-40B4-BE49-F238E27FC236}">
                <a16:creationId xmlns:a16="http://schemas.microsoft.com/office/drawing/2014/main" id="{0273DEA0-9FD2-CF1D-B7E5-E37D697A4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2699" y="2302217"/>
            <a:ext cx="3625166" cy="3625166"/>
          </a:xfrm>
          <a:prstGeom prst="rect">
            <a:avLst/>
          </a:prstGeom>
        </p:spPr>
      </p:pic>
      <p:sp>
        <p:nvSpPr>
          <p:cNvPr id="11" name="TextBox 10">
            <a:extLst>
              <a:ext uri="{FF2B5EF4-FFF2-40B4-BE49-F238E27FC236}">
                <a16:creationId xmlns:a16="http://schemas.microsoft.com/office/drawing/2014/main" id="{776481A3-92AF-1EEA-E0FB-78ADE41CF82D}"/>
              </a:ext>
            </a:extLst>
          </p:cNvPr>
          <p:cNvSpPr txBox="1"/>
          <p:nvPr/>
        </p:nvSpPr>
        <p:spPr>
          <a:xfrm>
            <a:off x="7117576" y="6591173"/>
            <a:ext cx="4910376" cy="563616"/>
          </a:xfrm>
          <a:prstGeom prst="rect">
            <a:avLst/>
          </a:prstGeom>
        </p:spPr>
        <p:txBody>
          <a:bodyPr wrap="square" lIns="0" tIns="0" rIns="0" bIns="0" rtlCol="0" anchor="t">
            <a:spAutoFit/>
          </a:bodyPr>
          <a:lstStyle/>
          <a:p>
            <a:pPr marL="0" lvl="0" indent="0" algn="ctr">
              <a:lnSpc>
                <a:spcPts val="4134"/>
              </a:lnSpc>
              <a:spcBef>
                <a:spcPct val="0"/>
              </a:spcBef>
            </a:pPr>
            <a:r>
              <a:rPr lang="en-US" sz="5000" b="1" u="none" strike="noStrike" dirty="0">
                <a:solidFill>
                  <a:srgbClr val="FFFFFF"/>
                </a:solidFill>
                <a:latin typeface="Asap Condensed Bold"/>
              </a:rPr>
              <a:t>Let’s connect !!</a:t>
            </a:r>
          </a:p>
        </p:txBody>
      </p:sp>
    </p:spTree>
    <p:extLst>
      <p:ext uri="{BB962C8B-B14F-4D97-AF65-F5344CB8AC3E}">
        <p14:creationId xmlns:p14="http://schemas.microsoft.com/office/powerpoint/2010/main" val="2216147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ANK YOU FOR LISTINING TO MY PRESENTATION ANY QUESTIONS? - Happy Minion  Meme Generator">
            <a:extLst>
              <a:ext uri="{FF2B5EF4-FFF2-40B4-BE49-F238E27FC236}">
                <a16:creationId xmlns:a16="http://schemas.microsoft.com/office/drawing/2014/main" id="{9F21C4CA-51DA-D59B-37A1-3A52337D2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974" y="1121317"/>
            <a:ext cx="8203581" cy="546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83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78753274-32C6-990C-D17A-9414BD351CB3}"/>
              </a:ext>
            </a:extLst>
          </p:cNvPr>
          <p:cNvSpPr txBox="1"/>
          <p:nvPr/>
        </p:nvSpPr>
        <p:spPr>
          <a:xfrm>
            <a:off x="572302" y="854829"/>
            <a:ext cx="5908937" cy="494302"/>
          </a:xfrm>
          <a:prstGeom prst="rect">
            <a:avLst/>
          </a:prstGeom>
        </p:spPr>
        <p:txBody>
          <a:bodyPr wrap="square" lIns="0" tIns="0" rIns="0" bIns="0" rtlCol="0" anchor="t">
            <a:spAutoFit/>
          </a:bodyPr>
          <a:lstStyle/>
          <a:p>
            <a:pPr marL="0" lvl="0" indent="0" algn="ctr">
              <a:lnSpc>
                <a:spcPts val="4134"/>
              </a:lnSpc>
              <a:spcBef>
                <a:spcPct val="0"/>
              </a:spcBef>
            </a:pPr>
            <a:r>
              <a:rPr lang="en-US" sz="3000" b="1" u="none" strike="noStrike" dirty="0">
                <a:solidFill>
                  <a:srgbClr val="FFFFFF"/>
                </a:solidFill>
                <a:latin typeface="Asap Condensed Bold"/>
              </a:rPr>
              <a:t>ARTIFICIAL </a:t>
            </a:r>
            <a:r>
              <a:rPr lang="en-US" sz="3000" b="1" dirty="0">
                <a:solidFill>
                  <a:srgbClr val="FFFFFF"/>
                </a:solidFill>
                <a:latin typeface="Asap Condensed Bold"/>
              </a:rPr>
              <a:t>SUPER</a:t>
            </a:r>
            <a:r>
              <a:rPr lang="en-US" sz="3000" b="1" u="none" strike="noStrike" dirty="0">
                <a:solidFill>
                  <a:srgbClr val="FFFFFF"/>
                </a:solidFill>
                <a:latin typeface="Asap Condensed Bold"/>
              </a:rPr>
              <a:t> INTELLIGENCE </a:t>
            </a:r>
          </a:p>
        </p:txBody>
      </p:sp>
      <p:sp>
        <p:nvSpPr>
          <p:cNvPr id="6" name="TextBox 5">
            <a:extLst>
              <a:ext uri="{FF2B5EF4-FFF2-40B4-BE49-F238E27FC236}">
                <a16:creationId xmlns:a16="http://schemas.microsoft.com/office/drawing/2014/main" id="{C7EC756A-CB18-38E4-4901-8AECB645461A}"/>
              </a:ext>
            </a:extLst>
          </p:cNvPr>
          <p:cNvSpPr txBox="1"/>
          <p:nvPr/>
        </p:nvSpPr>
        <p:spPr>
          <a:xfrm>
            <a:off x="671246" y="1983960"/>
            <a:ext cx="5310553" cy="2656625"/>
          </a:xfrm>
          <a:prstGeom prst="rect">
            <a:avLst/>
          </a:prstGeom>
          <a:noFill/>
        </p:spPr>
        <p:txBody>
          <a:bodyPr wrap="square">
            <a:spAutoFit/>
          </a:bodyPr>
          <a:lstStyle/>
          <a:p>
            <a:pPr algn="ctr">
              <a:lnSpc>
                <a:spcPts val="4134"/>
              </a:lnSpc>
              <a:spcBef>
                <a:spcPct val="0"/>
              </a:spcBef>
            </a:pPr>
            <a:r>
              <a:rPr lang="en-US" sz="2000" dirty="0">
                <a:solidFill>
                  <a:srgbClr val="FFFFFF"/>
                </a:solidFill>
                <a:latin typeface="Asap Condensed Bold"/>
              </a:rPr>
              <a:t>Refers to the time when the capability of computers will surpass the humans with </a:t>
            </a:r>
          </a:p>
          <a:p>
            <a:pPr algn="ctr">
              <a:lnSpc>
                <a:spcPts val="4134"/>
              </a:lnSpc>
              <a:spcBef>
                <a:spcPct val="0"/>
              </a:spcBef>
            </a:pPr>
            <a:r>
              <a:rPr lang="en-US" sz="2000" dirty="0">
                <a:solidFill>
                  <a:srgbClr val="FFFFFF"/>
                </a:solidFill>
                <a:latin typeface="Asap Condensed Bold"/>
              </a:rPr>
              <a:t>cutting-edge cognitive functions</a:t>
            </a:r>
          </a:p>
          <a:p>
            <a:pPr algn="ctr">
              <a:lnSpc>
                <a:spcPts val="4134"/>
              </a:lnSpc>
              <a:spcBef>
                <a:spcPct val="0"/>
              </a:spcBef>
            </a:pPr>
            <a:endParaRPr lang="en-US" sz="2000" dirty="0">
              <a:solidFill>
                <a:srgbClr val="FFFFFF"/>
              </a:solidFill>
              <a:latin typeface="Asap Condensed Bold"/>
            </a:endParaRPr>
          </a:p>
          <a:p>
            <a:pPr algn="ctr">
              <a:lnSpc>
                <a:spcPts val="4134"/>
              </a:lnSpc>
              <a:spcBef>
                <a:spcPct val="0"/>
              </a:spcBef>
            </a:pPr>
            <a:endParaRPr lang="en-US" sz="2000" dirty="0">
              <a:solidFill>
                <a:srgbClr val="FFFFFF"/>
              </a:solidFill>
              <a:latin typeface="Source Sans Pro" panose="020B0503030403020204" pitchFamily="34" charset="0"/>
              <a:ea typeface="Source Sans Pro" panose="020B0503030403020204" pitchFamily="34" charset="0"/>
            </a:endParaRPr>
          </a:p>
        </p:txBody>
      </p:sp>
      <p:sp>
        <p:nvSpPr>
          <p:cNvPr id="2" name="Freeform 9">
            <a:extLst>
              <a:ext uri="{FF2B5EF4-FFF2-40B4-BE49-F238E27FC236}">
                <a16:creationId xmlns:a16="http://schemas.microsoft.com/office/drawing/2014/main" id="{BF12E1D9-DE29-B37A-39C4-0DEB3DADA0E7}"/>
              </a:ext>
            </a:extLst>
          </p:cNvPr>
          <p:cNvSpPr/>
          <p:nvPr/>
        </p:nvSpPr>
        <p:spPr>
          <a:xfrm>
            <a:off x="6957150" y="936536"/>
            <a:ext cx="6245893" cy="6099884"/>
          </a:xfrm>
          <a:custGeom>
            <a:avLst/>
            <a:gdLst/>
            <a:ahLst/>
            <a:cxnLst/>
            <a:rect l="l" t="t" r="r" b="b"/>
            <a:pathLst>
              <a:path w="12361322" h="10287000">
                <a:moveTo>
                  <a:pt x="0" y="0"/>
                </a:moveTo>
                <a:lnTo>
                  <a:pt x="12361322" y="0"/>
                </a:lnTo>
                <a:lnTo>
                  <a:pt x="12361322" y="10287000"/>
                </a:lnTo>
                <a:lnTo>
                  <a:pt x="0" y="10287000"/>
                </a:lnTo>
                <a:lnTo>
                  <a:pt x="0" y="0"/>
                </a:lnTo>
                <a:close/>
              </a:path>
            </a:pathLst>
          </a:custGeom>
          <a:blipFill>
            <a:blip r:embed="rId2"/>
            <a:stretch>
              <a:fillRect l="-29256" r="-29256"/>
            </a:stretch>
          </a:blipFill>
        </p:spPr>
        <p:txBody>
          <a:bodyPr/>
          <a:lstStyle/>
          <a:p>
            <a:endParaRPr lang="en-US"/>
          </a:p>
        </p:txBody>
      </p:sp>
      <p:pic>
        <p:nvPicPr>
          <p:cNvPr id="2050" name="Picture 2" descr="Beyond Human Boundaries: The Rise of SuperIntelligence - KDnuggets">
            <a:extLst>
              <a:ext uri="{FF2B5EF4-FFF2-40B4-BE49-F238E27FC236}">
                <a16:creationId xmlns:a16="http://schemas.microsoft.com/office/drawing/2014/main" id="{8D120104-B80E-E94F-1CD5-E37684661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366" y="4114800"/>
            <a:ext cx="5114433" cy="292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509640"/>
      </p:ext>
    </p:extLst>
  </p:cSld>
  <p:clrMapOvr>
    <a:masterClrMapping/>
  </p:clrMapOvr>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Props1.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2.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2133</Words>
  <Application>Microsoft Macintosh PowerPoint</Application>
  <PresentationFormat>Custom</PresentationFormat>
  <Paragraphs>461</Paragraphs>
  <Slides>82</Slides>
  <Notes>40</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82</vt:i4>
      </vt:variant>
    </vt:vector>
  </HeadingPairs>
  <TitlesOfParts>
    <vt:vector size="94" baseType="lpstr">
      <vt:lpstr>Segoe UI</vt:lpstr>
      <vt:lpstr>Wingdings</vt:lpstr>
      <vt:lpstr>Asap Condensed Bold</vt:lpstr>
      <vt:lpstr>Aptos</vt:lpstr>
      <vt:lpstr>Symbol</vt:lpstr>
      <vt:lpstr>Source Sans Pro</vt:lpstr>
      <vt:lpstr>Arial</vt:lpstr>
      <vt:lpstr>Asap Condensed</vt:lpstr>
      <vt:lpstr>Segoe UI Semibold</vt:lpstr>
      <vt:lpstr>Calibri</vt:lpstr>
      <vt:lpstr>Document template - Corp grid</vt:lpstr>
      <vt:lpstr>1_Document template - Corp grid</vt:lpstr>
      <vt:lpstr>Azure Community Conference 2021</vt:lpstr>
      <vt:lpstr>Gold Partner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27</cp:revision>
  <dcterms:created xsi:type="dcterms:W3CDTF">2020-10-17T05:30:34Z</dcterms:created>
  <dcterms:modified xsi:type="dcterms:W3CDTF">2024-04-26T17:50:05Z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